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itchFamily="34" charset="0"/>
      <p:regular r:id="rId19"/>
      <p:bold r:id="rId20"/>
      <p:italic r:id="rId21"/>
      <p:boldItalic r:id="rId22"/>
    </p:embeddedFont>
    <p:embeddedFont>
      <p:font typeface="Average" charset="0"/>
      <p:regular r:id="rId23"/>
    </p:embeddedFont>
    <p:embeddedFont>
      <p:font typeface="Oswald"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Ot6MaOO2SfTT9tfGE3KyqU4mf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600" y="-68"/>
      </p:cViewPr>
      <p:guideLst>
        <p:guide orient="horz" pos="162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2945456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8cd116deef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18cd116deef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1"/>
          <p:cNvGrpSpPr/>
          <p:nvPr/>
        </p:nvGrpSpPr>
        <p:grpSpPr>
          <a:xfrm>
            <a:off x="4350279" y="2855377"/>
            <a:ext cx="443589" cy="105632"/>
            <a:chOff x="4137525" y="2915950"/>
            <a:chExt cx="869100" cy="207000"/>
          </a:xfrm>
        </p:grpSpPr>
        <p:sp>
          <p:nvSpPr>
            <p:cNvPr id="11" name="Google Shape;11;p2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1"/>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 name="Google Shape;15;p21"/>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30"/>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30"/>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3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2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9" name="Google Shape;29;p2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26"/>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 name="Google Shape;32;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3" name="Google Shape;33;p26"/>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26"/>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35" name="Google Shape;35;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6" name="Google Shape;36;p2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9" name="Google Shape;39;p2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2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2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6" name="Google Shape;46;p2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2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audio" Target="../media/audio11.wav"/><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audio" Target="../media/audio12.wav"/><Relationship Id="rId5" Type="http://schemas.openxmlformats.org/officeDocument/2006/relationships/image" Target="../media/image1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audio" Target="../media/audio13.wav"/><Relationship Id="rId5" Type="http://schemas.openxmlformats.org/officeDocument/2006/relationships/image" Target="../media/image1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audio" Target="../media/audio14.wav"/><Relationship Id="rId5" Type="http://schemas.openxmlformats.org/officeDocument/2006/relationships/image" Target="../media/image1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audio" Target="../media/audio15.wav"/><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audio" Target="../media/audio16.wav"/><Relationship Id="rId5" Type="http://schemas.openxmlformats.org/officeDocument/2006/relationships/image" Target="../media/image2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audio" Target="../media/audio3.wav"/><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audio" Target="../media/audio5.wav"/><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audio" Target="../media/audio6.wav"/><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audio" Target="../media/audio7.wav"/><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audio" Target="../media/audio8.wav"/><Relationship Id="rId5"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audio" Target="../media/audio9.wav"/><Relationship Id="rId5" Type="http://schemas.openxmlformats.org/officeDocument/2006/relationships/image" Target="../media/image1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audio" Target="../media/audio10.wav"/><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18cd116deef_2_10"/>
          <p:cNvSpPr txBox="1">
            <a:spLocks noGrp="1"/>
          </p:cNvSpPr>
          <p:nvPr>
            <p:ph type="subTitle" idx="4294967295"/>
          </p:nvPr>
        </p:nvSpPr>
        <p:spPr>
          <a:xfrm>
            <a:off x="4468357" y="1686909"/>
            <a:ext cx="4939800" cy="4071900"/>
          </a:xfrm>
          <a:prstGeom prst="rect">
            <a:avLst/>
          </a:prstGeom>
          <a:noFill/>
          <a:ln>
            <a:noFill/>
          </a:ln>
        </p:spPr>
        <p:txBody>
          <a:bodyPr spcFirstLastPara="1" wrap="square" lIns="91425" tIns="91425" rIns="91425" bIns="91425" anchor="t" anchorCtr="0">
            <a:noAutofit/>
          </a:bodyPr>
          <a:lstStyle/>
          <a:p>
            <a:pPr marL="457200" lvl="0" indent="-342900" algn="l" rtl="0">
              <a:lnSpc>
                <a:spcPct val="50000"/>
              </a:lnSpc>
              <a:spcBef>
                <a:spcPts val="0"/>
              </a:spcBef>
              <a:spcAft>
                <a:spcPts val="0"/>
              </a:spcAft>
              <a:buNone/>
            </a:pPr>
            <a:endParaRPr sz="16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None/>
            </a:pPr>
            <a:endParaRPr sz="10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None/>
            </a:pPr>
            <a:r>
              <a:rPr lang="it-IT" sz="1000" b="1" dirty="0" smtClean="0">
                <a:solidFill>
                  <a:schemeClr val="dk1"/>
                </a:solidFill>
                <a:latin typeface="Calibri"/>
                <a:ea typeface="Calibri"/>
                <a:cs typeface="Calibri"/>
                <a:sym typeface="Calibri"/>
              </a:rPr>
              <a:t>Barbara Brunettini</a:t>
            </a:r>
            <a:r>
              <a:rPr lang="it-IT" sz="1000" dirty="0" smtClean="0">
                <a:solidFill>
                  <a:schemeClr val="lt2"/>
                </a:solidFill>
                <a:latin typeface="Calibri"/>
                <a:ea typeface="Calibri"/>
                <a:cs typeface="Calibri"/>
                <a:sym typeface="Calibri"/>
              </a:rPr>
              <a:t>, </a:t>
            </a:r>
            <a:r>
              <a:rPr lang="it-IT" sz="1000" dirty="0">
                <a:solidFill>
                  <a:schemeClr val="lt2"/>
                </a:solidFill>
                <a:latin typeface="Calibri"/>
                <a:ea typeface="Calibri"/>
                <a:cs typeface="Calibri"/>
                <a:sym typeface="Calibri"/>
              </a:rPr>
              <a:t>U.O.C. Anestesia Rianimazione Terapia del Dolore, </a:t>
            </a:r>
            <a:r>
              <a:rPr lang="it-IT" sz="1000" dirty="0" smtClean="0">
                <a:solidFill>
                  <a:schemeClr val="lt2"/>
                </a:solidFill>
                <a:latin typeface="Calibri"/>
                <a:ea typeface="Calibri"/>
                <a:cs typeface="Calibri"/>
                <a:sym typeface="Calibri"/>
              </a:rPr>
              <a:t>AST</a:t>
            </a:r>
            <a:endParaRPr sz="1000" dirty="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None/>
            </a:pPr>
            <a:r>
              <a:rPr lang="it-IT" sz="1000" dirty="0" smtClean="0">
                <a:solidFill>
                  <a:schemeClr val="lt2"/>
                </a:solidFill>
                <a:latin typeface="Calibri"/>
                <a:ea typeface="Calibri"/>
                <a:cs typeface="Calibri"/>
                <a:sym typeface="Calibri"/>
              </a:rPr>
              <a:t>Ancona, sede di Fabriano </a:t>
            </a:r>
            <a:r>
              <a:rPr lang="it-IT" sz="1000" dirty="0">
                <a:solidFill>
                  <a:schemeClr val="lt2"/>
                </a:solidFill>
                <a:latin typeface="Calibri"/>
                <a:ea typeface="Calibri"/>
                <a:cs typeface="Calibri"/>
                <a:sym typeface="Calibri"/>
              </a:rPr>
              <a:t>(AN</a:t>
            </a:r>
            <a:r>
              <a:rPr lang="it-IT" sz="1000" dirty="0" smtClean="0">
                <a:solidFill>
                  <a:schemeClr val="lt2"/>
                </a:solidFill>
                <a:latin typeface="Calibri"/>
                <a:ea typeface="Calibri"/>
                <a:cs typeface="Calibri"/>
                <a:sym typeface="Calibri"/>
              </a:rPr>
              <a:t>)</a:t>
            </a:r>
          </a:p>
          <a:p>
            <a:pPr marL="457200" lvl="0" indent="-342900" algn="l" rtl="0">
              <a:lnSpc>
                <a:spcPct val="100000"/>
              </a:lnSpc>
              <a:spcBef>
                <a:spcPts val="0"/>
              </a:spcBef>
              <a:spcAft>
                <a:spcPts val="0"/>
              </a:spcAft>
              <a:buNone/>
            </a:pPr>
            <a:endParaRPr lang="it-IT" sz="1000" dirty="0" smtClean="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None/>
            </a:pPr>
            <a:endParaRPr lang="it-IT" sz="1000" dirty="0" smtClean="0">
              <a:solidFill>
                <a:schemeClr val="lt2"/>
              </a:solidFill>
              <a:latin typeface="Calibri"/>
              <a:ea typeface="Calibri"/>
              <a:cs typeface="Calibri"/>
              <a:sym typeface="Calibri"/>
            </a:endParaRPr>
          </a:p>
          <a:p>
            <a:pPr lvl="0">
              <a:lnSpc>
                <a:spcPct val="100000"/>
              </a:lnSpc>
              <a:buNone/>
            </a:pPr>
            <a:r>
              <a:rPr lang="it-IT" sz="1000" b="1" dirty="0" smtClean="0">
                <a:solidFill>
                  <a:schemeClr val="dk1"/>
                </a:solidFill>
                <a:latin typeface="Calibri"/>
                <a:ea typeface="Calibri"/>
                <a:cs typeface="Calibri"/>
                <a:sym typeface="Calibri"/>
              </a:rPr>
              <a:t>Matteo </a:t>
            </a:r>
            <a:r>
              <a:rPr lang="it-IT" sz="1000" b="1" dirty="0" err="1" smtClean="0">
                <a:solidFill>
                  <a:schemeClr val="dk1"/>
                </a:solidFill>
                <a:latin typeface="Calibri"/>
                <a:ea typeface="Calibri"/>
                <a:cs typeface="Calibri"/>
                <a:sym typeface="Calibri"/>
              </a:rPr>
              <a:t>Ciuffreda</a:t>
            </a:r>
            <a:r>
              <a:rPr lang="it-IT" sz="1000" dirty="0" smtClean="0">
                <a:solidFill>
                  <a:schemeClr val="lt2"/>
                </a:solidFill>
                <a:latin typeface="Calibri"/>
                <a:ea typeface="Calibri"/>
                <a:cs typeface="Calibri"/>
                <a:sym typeface="Calibri"/>
              </a:rPr>
              <a:t>, </a:t>
            </a:r>
            <a:r>
              <a:rPr lang="it-IT" sz="1000" dirty="0" err="1" smtClean="0">
                <a:solidFill>
                  <a:schemeClr val="lt2"/>
                </a:solidFill>
                <a:latin typeface="Calibri"/>
                <a:ea typeface="Calibri"/>
                <a:cs typeface="Calibri"/>
                <a:sym typeface="Calibri"/>
              </a:rPr>
              <a:t>U.O.C.</a:t>
            </a:r>
            <a:r>
              <a:rPr lang="it-IT" sz="1000" dirty="0" smtClean="0">
                <a:solidFill>
                  <a:schemeClr val="lt2"/>
                </a:solidFill>
                <a:latin typeface="Calibri"/>
                <a:ea typeface="Calibri"/>
                <a:cs typeface="Calibri"/>
                <a:sym typeface="Calibri"/>
              </a:rPr>
              <a:t> Anestesia Rianimazione Terapia del Dolore, AST</a:t>
            </a:r>
          </a:p>
          <a:p>
            <a:pPr lvl="0">
              <a:lnSpc>
                <a:spcPct val="100000"/>
              </a:lnSpc>
              <a:buNone/>
            </a:pPr>
            <a:r>
              <a:rPr lang="it-IT" sz="1000" dirty="0" smtClean="0">
                <a:solidFill>
                  <a:schemeClr val="lt2"/>
                </a:solidFill>
                <a:latin typeface="Calibri"/>
                <a:ea typeface="Calibri"/>
                <a:cs typeface="Calibri"/>
                <a:sym typeface="Calibri"/>
              </a:rPr>
              <a:t>Ancona, sede di Fabriano (AN)</a:t>
            </a:r>
          </a:p>
          <a:p>
            <a:pPr marL="457200" lvl="0" indent="-342900" algn="l" rtl="0">
              <a:lnSpc>
                <a:spcPct val="100000"/>
              </a:lnSpc>
              <a:spcBef>
                <a:spcPts val="0"/>
              </a:spcBef>
              <a:spcAft>
                <a:spcPts val="0"/>
              </a:spcAft>
              <a:buNone/>
            </a:pPr>
            <a:endParaRPr sz="1000" dirty="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None/>
            </a:pPr>
            <a:endParaRPr sz="1000" dirty="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None/>
            </a:pPr>
            <a:r>
              <a:rPr lang="it-IT" sz="1000" b="1" dirty="0">
                <a:solidFill>
                  <a:schemeClr val="dk1"/>
                </a:solidFill>
                <a:latin typeface="Calibri"/>
                <a:ea typeface="Calibri"/>
                <a:cs typeface="Calibri"/>
                <a:sym typeface="Calibri"/>
              </a:rPr>
              <a:t>Cristiano </a:t>
            </a:r>
            <a:r>
              <a:rPr lang="it-IT" sz="1000" b="1" dirty="0" err="1">
                <a:solidFill>
                  <a:schemeClr val="dk1"/>
                </a:solidFill>
                <a:latin typeface="Calibri"/>
                <a:ea typeface="Calibri"/>
                <a:cs typeface="Calibri"/>
                <a:sym typeface="Calibri"/>
              </a:rPr>
              <a:t>Piangatelli</a:t>
            </a:r>
            <a:r>
              <a:rPr lang="it-IT" sz="1000" dirty="0">
                <a:solidFill>
                  <a:schemeClr val="lt2"/>
                </a:solidFill>
                <a:latin typeface="Calibri"/>
                <a:ea typeface="Calibri"/>
                <a:cs typeface="Calibri"/>
                <a:sym typeface="Calibri"/>
              </a:rPr>
              <a:t>, Direttore U.O.C. Anestesia Rianimazione Terapia del</a:t>
            </a:r>
            <a:endParaRPr sz="1000" dirty="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None/>
            </a:pPr>
            <a:r>
              <a:rPr lang="it-IT" sz="1000" dirty="0">
                <a:solidFill>
                  <a:schemeClr val="lt2"/>
                </a:solidFill>
                <a:latin typeface="Calibri"/>
                <a:ea typeface="Calibri"/>
                <a:cs typeface="Calibri"/>
                <a:sym typeface="Calibri"/>
              </a:rPr>
              <a:t>Dolore, </a:t>
            </a:r>
            <a:r>
              <a:rPr lang="it-IT" sz="1000" dirty="0" smtClean="0">
                <a:solidFill>
                  <a:schemeClr val="lt2"/>
                </a:solidFill>
                <a:latin typeface="Calibri"/>
                <a:ea typeface="Calibri"/>
                <a:cs typeface="Calibri"/>
                <a:sym typeface="Calibri"/>
              </a:rPr>
              <a:t>AST Ancona, sede di Fabriano </a:t>
            </a:r>
            <a:r>
              <a:rPr lang="it-IT" sz="1000" dirty="0">
                <a:solidFill>
                  <a:schemeClr val="lt2"/>
                </a:solidFill>
                <a:latin typeface="Calibri"/>
                <a:ea typeface="Calibri"/>
                <a:cs typeface="Calibri"/>
                <a:sym typeface="Calibri"/>
              </a:rPr>
              <a:t>(AN)</a:t>
            </a:r>
            <a:endParaRPr sz="1000" dirty="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None/>
            </a:pPr>
            <a:endParaRPr sz="1000" b="1"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SzPts val="2100"/>
              <a:buNone/>
            </a:pPr>
            <a:endParaRPr sz="1200" b="1" dirty="0">
              <a:solidFill>
                <a:schemeClr val="lt2"/>
              </a:solidFill>
              <a:latin typeface="Calibri"/>
              <a:ea typeface="Calibri"/>
              <a:cs typeface="Calibri"/>
              <a:sym typeface="Calibri"/>
            </a:endParaRPr>
          </a:p>
          <a:p>
            <a:pPr marL="457200" lvl="0" indent="-342900" algn="l" rtl="0">
              <a:lnSpc>
                <a:spcPct val="100000"/>
              </a:lnSpc>
              <a:spcBef>
                <a:spcPts val="0"/>
              </a:spcBef>
              <a:spcAft>
                <a:spcPts val="0"/>
              </a:spcAft>
              <a:buSzPts val="2100"/>
              <a:buNone/>
            </a:pPr>
            <a:endParaRPr sz="1400" dirty="0">
              <a:latin typeface="Calibri"/>
              <a:ea typeface="Calibri"/>
              <a:cs typeface="Calibri"/>
              <a:sym typeface="Calibri"/>
            </a:endParaRPr>
          </a:p>
          <a:p>
            <a:pPr marL="457200" lvl="0" indent="-342900" algn="l" rtl="0">
              <a:lnSpc>
                <a:spcPct val="100000"/>
              </a:lnSpc>
              <a:spcBef>
                <a:spcPts val="0"/>
              </a:spcBef>
              <a:spcAft>
                <a:spcPts val="0"/>
              </a:spcAft>
              <a:buSzPts val="2100"/>
              <a:buNone/>
            </a:pPr>
            <a:endParaRPr sz="800" b="1" dirty="0">
              <a:solidFill>
                <a:schemeClr val="dk1"/>
              </a:solidFill>
              <a:latin typeface="Calibri"/>
              <a:ea typeface="Calibri"/>
              <a:cs typeface="Calibri"/>
              <a:sym typeface="Calibri"/>
            </a:endParaRPr>
          </a:p>
        </p:txBody>
      </p:sp>
      <p:sp>
        <p:nvSpPr>
          <p:cNvPr id="56" name="Google Shape;56;g18cd116deef_2_10"/>
          <p:cNvSpPr txBox="1">
            <a:spLocks noGrp="1"/>
          </p:cNvSpPr>
          <p:nvPr>
            <p:ph type="ctrTitle" idx="4294967295"/>
          </p:nvPr>
        </p:nvSpPr>
        <p:spPr>
          <a:xfrm>
            <a:off x="649825" y="621575"/>
            <a:ext cx="3250800" cy="3804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it-IT" sz="3400" dirty="0"/>
              <a:t>SUGAMMADEX: REVERSAL DEL BLOCCO NEUROMUSCOLARE NEL PAZIENTE PEDIATRICO</a:t>
            </a:r>
            <a:endParaRPr sz="3400" dirty="0"/>
          </a:p>
        </p:txBody>
      </p:sp>
      <p:grpSp>
        <p:nvGrpSpPr>
          <p:cNvPr id="57" name="Google Shape;57;g18cd116deef_2_10"/>
          <p:cNvGrpSpPr/>
          <p:nvPr/>
        </p:nvGrpSpPr>
        <p:grpSpPr>
          <a:xfrm>
            <a:off x="4134387" y="74375"/>
            <a:ext cx="875225" cy="903475"/>
            <a:chOff x="127" y="94"/>
            <a:chExt cx="1500" cy="1500"/>
          </a:xfrm>
        </p:grpSpPr>
        <p:sp>
          <p:nvSpPr>
            <p:cNvPr id="58" name="Google Shape;58;g18cd116deef_2_10"/>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9" name="Google Shape;59;g18cd116deef_2_10"/>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12" name="Segnale acust. registr.">
            <a:hlinkClick r:id="" action="ppaction://media"/>
          </p:cNvPr>
          <p:cNvPicPr>
            <a:picLocks noRot="1" noChangeAspect="1"/>
          </p:cNvPicPr>
          <p:nvPr>
            <a:wavAudioFile r:embed="rId1" name="Segnale acust. registr."/>
          </p:nvPr>
        </p:nvPicPr>
        <p:blipFill>
          <a:blip r:embed="rId5"/>
          <a:stretch>
            <a:fillRect/>
          </a:stretch>
        </p:blipFill>
        <p:spPr>
          <a:xfrm>
            <a:off x="8117058" y="4069959"/>
            <a:ext cx="664308" cy="6643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4316"/>
    </mc:Choice>
    <mc:Fallback>
      <p:transition spd="slow" advTm="4431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58"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265500" y="1733850"/>
            <a:ext cx="4045200" cy="167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it-IT"/>
              <a:t>Altro</a:t>
            </a:r>
            <a:endParaRPr/>
          </a:p>
        </p:txBody>
      </p:sp>
      <p:sp>
        <p:nvSpPr>
          <p:cNvPr id="139" name="Google Shape;139;p11"/>
          <p:cNvSpPr txBox="1">
            <a:spLocks noGrp="1"/>
          </p:cNvSpPr>
          <p:nvPr>
            <p:ph type="body" idx="2"/>
          </p:nvPr>
        </p:nvSpPr>
        <p:spPr>
          <a:xfrm>
            <a:off x="4939500" y="150025"/>
            <a:ext cx="3837000" cy="42948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1000"/>
              </a:spcBef>
              <a:spcAft>
                <a:spcPts val="0"/>
              </a:spcAft>
              <a:buSzPts val="1800"/>
              <a:buNone/>
            </a:pPr>
            <a:endParaRPr sz="1200" b="1"/>
          </a:p>
          <a:p>
            <a:pPr marL="0" lvl="0" indent="0" algn="l" rtl="0">
              <a:spcBef>
                <a:spcPts val="1000"/>
              </a:spcBef>
              <a:spcAft>
                <a:spcPts val="0"/>
              </a:spcAft>
              <a:buSzPts val="1800"/>
              <a:buNone/>
            </a:pPr>
            <a:r>
              <a:rPr lang="it-IT" sz="1300"/>
              <a:t>Gli eventi avversi considerati comuni (≥ 1/100, </a:t>
            </a:r>
            <a:endParaRPr sz="1300"/>
          </a:p>
          <a:p>
            <a:pPr marL="0" lvl="0" indent="0" algn="l" rtl="0">
              <a:spcBef>
                <a:spcPts val="0"/>
              </a:spcBef>
              <a:spcAft>
                <a:spcPts val="0"/>
              </a:spcAft>
              <a:buSzPts val="1800"/>
              <a:buNone/>
            </a:pPr>
            <a:r>
              <a:rPr lang="it-IT" sz="1300"/>
              <a:t>&lt; 1/10) o molto comuni (≥ 1/10):</a:t>
            </a:r>
            <a:endParaRPr sz="1300"/>
          </a:p>
          <a:p>
            <a:pPr marL="457200" lvl="0" indent="-311150" algn="l" rtl="0">
              <a:spcBef>
                <a:spcPts val="0"/>
              </a:spcBef>
              <a:spcAft>
                <a:spcPts val="0"/>
              </a:spcAft>
              <a:buSzPts val="1300"/>
              <a:buChar char="-"/>
            </a:pPr>
            <a:r>
              <a:rPr lang="it-IT" sz="1300"/>
              <a:t>Disgeusia (10,1%), </a:t>
            </a:r>
            <a:endParaRPr sz="1300"/>
          </a:p>
          <a:p>
            <a:pPr marL="457200" lvl="0" indent="-311150" algn="l" rtl="0">
              <a:spcBef>
                <a:spcPts val="0"/>
              </a:spcBef>
              <a:spcAft>
                <a:spcPts val="0"/>
              </a:spcAft>
              <a:buSzPts val="1300"/>
              <a:buChar char="-"/>
            </a:pPr>
            <a:r>
              <a:rPr lang="it-IT" sz="1300"/>
              <a:t>Cefalea (6,7%)</a:t>
            </a:r>
            <a:endParaRPr sz="1300"/>
          </a:p>
          <a:p>
            <a:pPr marL="457200" lvl="0" indent="-311150" algn="l" rtl="0">
              <a:spcBef>
                <a:spcPts val="0"/>
              </a:spcBef>
              <a:spcAft>
                <a:spcPts val="0"/>
              </a:spcAft>
              <a:buSzPts val="1300"/>
              <a:buChar char="-"/>
            </a:pPr>
            <a:r>
              <a:rPr lang="it-IT" sz="1300"/>
              <a:t>Nausea (5,6%)</a:t>
            </a:r>
            <a:endParaRPr sz="1300"/>
          </a:p>
          <a:p>
            <a:pPr marL="457200" lvl="0" indent="-311150" algn="l" rtl="0">
              <a:spcBef>
                <a:spcPts val="0"/>
              </a:spcBef>
              <a:spcAft>
                <a:spcPts val="0"/>
              </a:spcAft>
              <a:buSzPts val="1300"/>
              <a:buChar char="-"/>
            </a:pPr>
            <a:r>
              <a:rPr lang="it-IT" sz="1300"/>
              <a:t>Orticaria (1,7%)</a:t>
            </a:r>
            <a:endParaRPr sz="1300"/>
          </a:p>
          <a:p>
            <a:pPr marL="457200" lvl="0" indent="-311150" algn="l" rtl="0">
              <a:spcBef>
                <a:spcPts val="0"/>
              </a:spcBef>
              <a:spcAft>
                <a:spcPts val="0"/>
              </a:spcAft>
              <a:buSzPts val="1300"/>
              <a:buChar char="-"/>
            </a:pPr>
            <a:r>
              <a:rPr lang="it-IT" sz="1300"/>
              <a:t>Prurito (1,7%)</a:t>
            </a:r>
            <a:endParaRPr sz="1300"/>
          </a:p>
          <a:p>
            <a:pPr marL="457200" lvl="0" indent="-311150" algn="l" rtl="0">
              <a:spcBef>
                <a:spcPts val="0"/>
              </a:spcBef>
              <a:spcAft>
                <a:spcPts val="0"/>
              </a:spcAft>
              <a:buSzPts val="1300"/>
              <a:buChar char="-"/>
            </a:pPr>
            <a:r>
              <a:rPr lang="it-IT" sz="1300"/>
              <a:t>Capogiro (1,6%)</a:t>
            </a:r>
            <a:endParaRPr sz="1300"/>
          </a:p>
          <a:p>
            <a:pPr marL="457200" lvl="0" indent="-311150" algn="l" rtl="0">
              <a:spcBef>
                <a:spcPts val="0"/>
              </a:spcBef>
              <a:spcAft>
                <a:spcPts val="0"/>
              </a:spcAft>
              <a:buSzPts val="1300"/>
              <a:buChar char="-"/>
            </a:pPr>
            <a:r>
              <a:rPr lang="it-IT" sz="1300"/>
              <a:t>Vomito (1,2%)</a:t>
            </a:r>
            <a:endParaRPr sz="1300"/>
          </a:p>
          <a:p>
            <a:pPr marL="457200" lvl="0" indent="-311150" algn="l" rtl="0">
              <a:spcBef>
                <a:spcPts val="0"/>
              </a:spcBef>
              <a:spcAft>
                <a:spcPts val="0"/>
              </a:spcAft>
              <a:buSzPts val="1300"/>
              <a:buChar char="-"/>
            </a:pPr>
            <a:r>
              <a:rPr lang="it-IT" sz="1300"/>
              <a:t>Dolore addominale (1,0%).</a:t>
            </a:r>
            <a:endParaRPr sz="1300"/>
          </a:p>
          <a:p>
            <a:pPr marL="457200" lvl="0" indent="-311150" algn="l" rtl="0">
              <a:spcBef>
                <a:spcPts val="0"/>
              </a:spcBef>
              <a:spcAft>
                <a:spcPts val="0"/>
              </a:spcAft>
              <a:buSzPts val="1300"/>
              <a:buChar char="-"/>
            </a:pPr>
            <a:r>
              <a:rPr lang="it-IT" sz="1300"/>
              <a:t>Broncospasmo: nei pazienti con storia di complicanze polmonari.</a:t>
            </a:r>
            <a:endParaRPr sz="1300"/>
          </a:p>
          <a:p>
            <a:pPr marL="457200" lvl="0" indent="-311150" algn="l" rtl="0">
              <a:spcBef>
                <a:spcPts val="0"/>
              </a:spcBef>
              <a:spcAft>
                <a:spcPts val="0"/>
              </a:spcAft>
              <a:buSzPts val="1300"/>
              <a:buChar char="-"/>
            </a:pPr>
            <a:r>
              <a:rPr lang="it-IT" sz="1300"/>
              <a:t>Ipotensione (4-13%), l’incidenza di ipotensione aumenta per la somministrazione di dosaggi pari a 16 mg/kg.</a:t>
            </a:r>
            <a:endParaRPr sz="1300" b="1"/>
          </a:p>
        </p:txBody>
      </p:sp>
      <p:grpSp>
        <p:nvGrpSpPr>
          <p:cNvPr id="140" name="Google Shape;140;p11"/>
          <p:cNvGrpSpPr/>
          <p:nvPr/>
        </p:nvGrpSpPr>
        <p:grpSpPr>
          <a:xfrm>
            <a:off x="158879" y="4444925"/>
            <a:ext cx="580500" cy="572700"/>
            <a:chOff x="127" y="94"/>
            <a:chExt cx="1500" cy="1500"/>
          </a:xfrm>
        </p:grpSpPr>
        <p:sp>
          <p:nvSpPr>
            <p:cNvPr id="141" name="Google Shape;141;p11"/>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2" name="Google Shape;142;p11"/>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8342142" y="4330212"/>
            <a:ext cx="657273" cy="65727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60876"/>
    </mc:Choice>
    <mc:Fallback>
      <p:transition spd="slow" advTm="6087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8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4294967295"/>
          </p:nvPr>
        </p:nvSpPr>
        <p:spPr>
          <a:xfrm>
            <a:off x="425550" y="753850"/>
            <a:ext cx="82929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it-IT" sz="1200" dirty="0">
                <a:solidFill>
                  <a:schemeClr val="dk1"/>
                </a:solidFill>
              </a:rPr>
              <a:t>• </a:t>
            </a:r>
            <a:r>
              <a:rPr lang="it-IT" sz="1200" dirty="0" err="1">
                <a:solidFill>
                  <a:schemeClr val="dk1"/>
                </a:solidFill>
              </a:rPr>
              <a:t>Sugammadex</a:t>
            </a:r>
            <a:r>
              <a:rPr lang="it-IT" sz="1200" dirty="0">
                <a:solidFill>
                  <a:schemeClr val="dk1"/>
                </a:solidFill>
              </a:rPr>
              <a:t> non è indicato in pazienti di età inferiore a 2 anni. </a:t>
            </a:r>
            <a:endParaRPr dirty="0"/>
          </a:p>
          <a:p>
            <a:pPr marL="0" lvl="0" indent="0" algn="just" rtl="0">
              <a:lnSpc>
                <a:spcPct val="115000"/>
              </a:lnSpc>
              <a:spcBef>
                <a:spcPts val="0"/>
              </a:spcBef>
              <a:spcAft>
                <a:spcPts val="0"/>
              </a:spcAft>
              <a:buSzPts val="1800"/>
              <a:buNone/>
            </a:pPr>
            <a:r>
              <a:rPr lang="it-IT" sz="1200" dirty="0">
                <a:solidFill>
                  <a:schemeClr val="dk1"/>
                </a:solidFill>
              </a:rPr>
              <a:t>• È raccomandata la somministrazione di una dose da 4 mg/kg di </a:t>
            </a:r>
            <a:r>
              <a:rPr lang="it-IT" sz="1200" dirty="0" err="1">
                <a:solidFill>
                  <a:schemeClr val="dk1"/>
                </a:solidFill>
              </a:rPr>
              <a:t>Sugammadex</a:t>
            </a:r>
            <a:r>
              <a:rPr lang="it-IT" sz="1200" dirty="0">
                <a:solidFill>
                  <a:schemeClr val="dk1"/>
                </a:solidFill>
              </a:rPr>
              <a:t> per l’antagonismo del blocco indotto da </a:t>
            </a:r>
            <a:r>
              <a:rPr lang="it-IT" sz="1200" dirty="0" err="1">
                <a:solidFill>
                  <a:schemeClr val="dk1"/>
                </a:solidFill>
              </a:rPr>
              <a:t>rocuronio</a:t>
            </a:r>
            <a:r>
              <a:rPr lang="it-IT" sz="1200" dirty="0">
                <a:solidFill>
                  <a:schemeClr val="dk1"/>
                </a:solidFill>
              </a:rPr>
              <a:t> se il recupero ha raggiunto una PTC di almeno 1-2. </a:t>
            </a:r>
            <a:endParaRPr dirty="0"/>
          </a:p>
          <a:p>
            <a:pPr marL="0" lvl="0" indent="0" algn="just" rtl="0">
              <a:lnSpc>
                <a:spcPct val="115000"/>
              </a:lnSpc>
              <a:spcBef>
                <a:spcPts val="0"/>
              </a:spcBef>
              <a:spcAft>
                <a:spcPts val="0"/>
              </a:spcAft>
              <a:buSzPts val="1800"/>
              <a:buNone/>
            </a:pPr>
            <a:r>
              <a:rPr lang="it-IT" sz="1200" dirty="0">
                <a:solidFill>
                  <a:schemeClr val="dk1"/>
                </a:solidFill>
              </a:rPr>
              <a:t>• È raccomandata la somministrazione di una dose da 2 mg/kg di </a:t>
            </a:r>
            <a:r>
              <a:rPr lang="it-IT" sz="1200" dirty="0" err="1">
                <a:solidFill>
                  <a:schemeClr val="dk1"/>
                </a:solidFill>
              </a:rPr>
              <a:t>Sugammadex</a:t>
            </a:r>
            <a:r>
              <a:rPr lang="it-IT" sz="1200" dirty="0">
                <a:solidFill>
                  <a:schemeClr val="dk1"/>
                </a:solidFill>
              </a:rPr>
              <a:t> per l’antagonismo del blocco indotto da </a:t>
            </a:r>
            <a:r>
              <a:rPr lang="it-IT" sz="1200" dirty="0" err="1">
                <a:solidFill>
                  <a:schemeClr val="dk1"/>
                </a:solidFill>
              </a:rPr>
              <a:t>rocuronio</a:t>
            </a:r>
            <a:r>
              <a:rPr lang="it-IT" sz="1200" dirty="0">
                <a:solidFill>
                  <a:schemeClr val="dk1"/>
                </a:solidFill>
              </a:rPr>
              <a:t> alla ricomparsa di T2. </a:t>
            </a:r>
            <a:endParaRPr dirty="0"/>
          </a:p>
          <a:p>
            <a:pPr marL="0" lvl="0" indent="0" algn="just" rtl="0">
              <a:lnSpc>
                <a:spcPct val="115000"/>
              </a:lnSpc>
              <a:spcBef>
                <a:spcPts val="0"/>
              </a:spcBef>
              <a:spcAft>
                <a:spcPts val="0"/>
              </a:spcAft>
              <a:buSzPts val="1800"/>
              <a:buNone/>
            </a:pPr>
            <a:r>
              <a:rPr lang="it-IT" sz="1200" dirty="0">
                <a:solidFill>
                  <a:schemeClr val="dk1"/>
                </a:solidFill>
              </a:rPr>
              <a:t>• Allo stato attuale non si dispone di sufficienti dati per somministrare, nel paziente pediatrico, il dosaggio per l’antagonismo immediato (16 mg/kg). </a:t>
            </a:r>
            <a:endParaRPr dirty="0"/>
          </a:p>
          <a:p>
            <a:pPr marL="0" lvl="0" indent="0" algn="just" rtl="0">
              <a:lnSpc>
                <a:spcPct val="115000"/>
              </a:lnSpc>
              <a:spcBef>
                <a:spcPts val="0"/>
              </a:spcBef>
              <a:spcAft>
                <a:spcPts val="0"/>
              </a:spcAft>
              <a:buSzPts val="1800"/>
              <a:buNone/>
            </a:pPr>
            <a:r>
              <a:rPr lang="it-IT" sz="1200" dirty="0">
                <a:solidFill>
                  <a:schemeClr val="dk1"/>
                </a:solidFill>
              </a:rPr>
              <a:t>• </a:t>
            </a:r>
            <a:r>
              <a:rPr lang="it-IT" sz="1200" dirty="0" err="1">
                <a:solidFill>
                  <a:schemeClr val="dk1"/>
                </a:solidFill>
              </a:rPr>
              <a:t>Sugammadex</a:t>
            </a:r>
            <a:r>
              <a:rPr lang="it-IT" sz="1200" dirty="0">
                <a:solidFill>
                  <a:schemeClr val="dk1"/>
                </a:solidFill>
              </a:rPr>
              <a:t> deve essere somministrato per via endovenosa mediante una singola iniezione in bolo dalla durata di circa 10 secondi. Nel caso in cui venga somministrato nella stessa linea di infusione di altri medicinali, è importante che la linea di infusione venga adeguatamente lavata (es. con cloruro di sodio 9 mg/ml). </a:t>
            </a:r>
            <a:r>
              <a:rPr lang="it-IT" sz="1200" dirty="0" err="1">
                <a:solidFill>
                  <a:schemeClr val="dk1"/>
                </a:solidFill>
              </a:rPr>
              <a:t>Sugammadex</a:t>
            </a:r>
            <a:r>
              <a:rPr lang="it-IT" sz="1200" dirty="0">
                <a:solidFill>
                  <a:schemeClr val="dk1"/>
                </a:solidFill>
              </a:rPr>
              <a:t> può essere iniettato nella cannula di una fleboclisi in infusione con le seguenti soluzioni endovenose: cloruro di sodio 9 mg/ml (0,9%), glucosio 50 mg/ml (5%), cloruro di sodio 4,5 mg/ml (0,45%) e glucosio 25 mg/ml (2,5%), soluzione di Ringer lattato, soluzione di Ringer, glucosio 50 mg/ml (5%) in cloruro di sodio 9 mg/ml (0,9%). </a:t>
            </a:r>
            <a:endParaRPr sz="1200" dirty="0">
              <a:solidFill>
                <a:schemeClr val="dk1"/>
              </a:solidFill>
            </a:endParaRPr>
          </a:p>
          <a:p>
            <a:pPr marL="0" lvl="0" indent="0" algn="just" rtl="0">
              <a:lnSpc>
                <a:spcPct val="115000"/>
              </a:lnSpc>
              <a:spcBef>
                <a:spcPts val="0"/>
              </a:spcBef>
              <a:spcAft>
                <a:spcPts val="0"/>
              </a:spcAft>
              <a:buSzPts val="1800"/>
              <a:buNone/>
            </a:pPr>
            <a:r>
              <a:rPr lang="it-IT" sz="1200" dirty="0">
                <a:solidFill>
                  <a:schemeClr val="dk1"/>
                </a:solidFill>
              </a:rPr>
              <a:t>• </a:t>
            </a:r>
            <a:r>
              <a:rPr lang="it-IT" sz="1200" dirty="0" err="1">
                <a:solidFill>
                  <a:schemeClr val="dk1"/>
                </a:solidFill>
              </a:rPr>
              <a:t>Sugammadex</a:t>
            </a:r>
            <a:r>
              <a:rPr lang="it-IT" sz="1200" dirty="0">
                <a:solidFill>
                  <a:schemeClr val="dk1"/>
                </a:solidFill>
              </a:rPr>
              <a:t> va conservato a temperatura inferiore a 30°C e a riparo dalla luce. Dopo la prima apertura e diluizione è stabile per 48 ore a temperature di 2-25°C. </a:t>
            </a:r>
            <a:endParaRPr sz="1200" dirty="0">
              <a:solidFill>
                <a:schemeClr val="dk1"/>
              </a:solidFill>
            </a:endParaRPr>
          </a:p>
          <a:p>
            <a:pPr marL="0" lvl="0" indent="0" algn="just" rtl="0">
              <a:lnSpc>
                <a:spcPct val="115000"/>
              </a:lnSpc>
              <a:spcBef>
                <a:spcPts val="1600"/>
              </a:spcBef>
              <a:spcAft>
                <a:spcPts val="0"/>
              </a:spcAft>
              <a:buSzPts val="1800"/>
              <a:buNone/>
            </a:pPr>
            <a:endParaRPr sz="1200" dirty="0">
              <a:solidFill>
                <a:schemeClr val="dk1"/>
              </a:solidFill>
            </a:endParaRPr>
          </a:p>
          <a:p>
            <a:pPr marL="0" lvl="0" indent="0" algn="just" rtl="0">
              <a:lnSpc>
                <a:spcPct val="115000"/>
              </a:lnSpc>
              <a:spcBef>
                <a:spcPts val="1600"/>
              </a:spcBef>
              <a:spcAft>
                <a:spcPts val="1600"/>
              </a:spcAft>
              <a:buSzPts val="1800"/>
              <a:buNone/>
            </a:pPr>
            <a:endParaRPr sz="1200" dirty="0">
              <a:solidFill>
                <a:schemeClr val="dk1"/>
              </a:solidFill>
            </a:endParaRPr>
          </a:p>
        </p:txBody>
      </p:sp>
      <p:sp>
        <p:nvSpPr>
          <p:cNvPr id="148" name="Google Shape;148;p12"/>
          <p:cNvSpPr txBox="1">
            <a:spLocks noGrp="1"/>
          </p:cNvSpPr>
          <p:nvPr>
            <p:ph type="title" idx="4294967295"/>
          </p:nvPr>
        </p:nvSpPr>
        <p:spPr>
          <a:xfrm>
            <a:off x="408150" y="284300"/>
            <a:ext cx="8067900" cy="572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3000"/>
              <a:buNone/>
            </a:pPr>
            <a:r>
              <a:rPr lang="it-IT" sz="2100"/>
              <a:t>POSOLOGIA E MODALITA’ DI SOMMINISTRAZIONE NEL PAZIENTE PEDIATRICO</a:t>
            </a:r>
            <a:endParaRPr sz="2100"/>
          </a:p>
          <a:p>
            <a:pPr marL="0" lvl="0" indent="0" algn="l" rtl="0">
              <a:lnSpc>
                <a:spcPct val="100000"/>
              </a:lnSpc>
              <a:spcBef>
                <a:spcPts val="1600"/>
              </a:spcBef>
              <a:spcAft>
                <a:spcPts val="0"/>
              </a:spcAft>
              <a:buSzPts val="3000"/>
              <a:buNone/>
            </a:pPr>
            <a:endParaRPr sz="2100"/>
          </a:p>
        </p:txBody>
      </p:sp>
      <p:grpSp>
        <p:nvGrpSpPr>
          <p:cNvPr id="149" name="Google Shape;149;p12"/>
          <p:cNvGrpSpPr/>
          <p:nvPr/>
        </p:nvGrpSpPr>
        <p:grpSpPr>
          <a:xfrm>
            <a:off x="158879" y="4444925"/>
            <a:ext cx="580500" cy="572700"/>
            <a:chOff x="127" y="94"/>
            <a:chExt cx="1500" cy="1500"/>
          </a:xfrm>
        </p:grpSpPr>
        <p:sp>
          <p:nvSpPr>
            <p:cNvPr id="150" name="Google Shape;150;p12"/>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1" name="Google Shape;151;p12"/>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9" name="Segnale acust. registr.">
            <a:hlinkClick r:id="" action="ppaction://media"/>
          </p:cNvPr>
          <p:cNvPicPr>
            <a:picLocks noRot="1" noChangeAspect="1"/>
          </p:cNvPicPr>
          <p:nvPr>
            <a:wavAudioFile r:embed="rId1" name="Segnale acust. registr."/>
          </p:nvPr>
        </p:nvPicPr>
        <p:blipFill>
          <a:blip r:embed="rId5"/>
          <a:stretch>
            <a:fillRect/>
          </a:stretch>
        </p:blipFill>
        <p:spPr>
          <a:xfrm>
            <a:off x="8306972" y="4266908"/>
            <a:ext cx="741680" cy="7416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03297"/>
    </mc:Choice>
    <mc:Fallback>
      <p:transition spd="slow" advTm="10329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0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idx="4294967295"/>
          </p:nvPr>
        </p:nvSpPr>
        <p:spPr>
          <a:xfrm>
            <a:off x="72575" y="1998738"/>
            <a:ext cx="4081500" cy="57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IT"/>
              <a:t>CURARIZZAZIONE </a:t>
            </a:r>
            <a:endParaRPr/>
          </a:p>
          <a:p>
            <a:pPr marL="0" lvl="0" indent="0" algn="ctr" rtl="0">
              <a:lnSpc>
                <a:spcPct val="100000"/>
              </a:lnSpc>
              <a:spcBef>
                <a:spcPts val="0"/>
              </a:spcBef>
              <a:spcAft>
                <a:spcPts val="0"/>
              </a:spcAft>
              <a:buSzPts val="3000"/>
              <a:buNone/>
            </a:pPr>
            <a:r>
              <a:rPr lang="it-IT"/>
              <a:t>RESIDUA</a:t>
            </a:r>
            <a:endParaRPr/>
          </a:p>
        </p:txBody>
      </p:sp>
      <p:sp>
        <p:nvSpPr>
          <p:cNvPr id="157" name="Google Shape;157;p13"/>
          <p:cNvSpPr txBox="1">
            <a:spLocks noGrp="1"/>
          </p:cNvSpPr>
          <p:nvPr>
            <p:ph type="body" idx="4294967295"/>
          </p:nvPr>
        </p:nvSpPr>
        <p:spPr>
          <a:xfrm>
            <a:off x="3986225" y="562875"/>
            <a:ext cx="4828200" cy="4117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it-IT" sz="1200">
                <a:solidFill>
                  <a:schemeClr val="dk1"/>
                </a:solidFill>
              </a:rPr>
              <a:t>La curarizzazione residua (definita con l'acronimo inglese PORC, postoperative residual curarization) è uno dei principali effetti avversi che possono comparire dopo il risveglio del paziente chirurgico. Può esordire con diversi sintomi legati ad un’alterata funzionalità della muscolatura respiratoria, della faringe e della laringe, con conseguente aumentato rischio di aspirazione, di polmoniti tardive, ipossia ed insufficienza respiratoria. Una curarizzazione residua dopo somministrazione di Sugammadex è infrequente e principalmente da ricondurre alla somministrazione di dosi inadeguate dello stesso (&lt; 2 mg/kg). Solo nello 0.20% dei casi il blocco residuo si è manifestato nonostante la somministrazione di Sugammadex a dosi indicate per l’antagonismo del blocco profondo. </a:t>
            </a:r>
            <a:endParaRPr/>
          </a:p>
          <a:p>
            <a:pPr marL="0" lvl="0" indent="0" algn="just" rtl="0">
              <a:lnSpc>
                <a:spcPct val="115000"/>
              </a:lnSpc>
              <a:spcBef>
                <a:spcPts val="0"/>
              </a:spcBef>
              <a:spcAft>
                <a:spcPts val="0"/>
              </a:spcAft>
              <a:buSzPts val="1800"/>
              <a:buNone/>
            </a:pPr>
            <a:r>
              <a:rPr lang="it-IT" sz="1200">
                <a:solidFill>
                  <a:schemeClr val="dk1"/>
                </a:solidFill>
              </a:rPr>
              <a:t>Nell’evenienza eccezionale di una ripresa del blocco neuromuscolare in sede post-operatoria dopo una dose iniziale di 2 mg/kg o 4 mg/kg di Sugammadex, si raccomanda la somministrazione di un’ulteriore dose di Sugammadex da 4 mg/kg per poi proseguire in un attento monitoraggio del paziente per accertare il corretto ripristino della funzione neuromuscolare.</a:t>
            </a:r>
            <a:endParaRPr sz="1200">
              <a:solidFill>
                <a:schemeClr val="dk1"/>
              </a:solidFill>
            </a:endParaRPr>
          </a:p>
        </p:txBody>
      </p:sp>
      <p:grpSp>
        <p:nvGrpSpPr>
          <p:cNvPr id="158" name="Google Shape;158;p13"/>
          <p:cNvGrpSpPr/>
          <p:nvPr/>
        </p:nvGrpSpPr>
        <p:grpSpPr>
          <a:xfrm>
            <a:off x="158879" y="4444925"/>
            <a:ext cx="580500" cy="572700"/>
            <a:chOff x="127" y="94"/>
            <a:chExt cx="1500" cy="1500"/>
          </a:xfrm>
        </p:grpSpPr>
        <p:sp>
          <p:nvSpPr>
            <p:cNvPr id="159" name="Google Shape;159;p13"/>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0" name="Google Shape;160;p13"/>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8314006" y="4302076"/>
            <a:ext cx="727613" cy="72761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95721"/>
    </mc:Choice>
    <mc:Fallback>
      <p:transition spd="slow" advTm="957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6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body" idx="4294967295"/>
          </p:nvPr>
        </p:nvSpPr>
        <p:spPr>
          <a:xfrm>
            <a:off x="425550" y="1056025"/>
            <a:ext cx="82929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it-IT" sz="1200">
                <a:solidFill>
                  <a:schemeClr val="dk1"/>
                </a:solidFill>
              </a:rPr>
              <a:t>In alcuni casi potrebbe essere necessario indurre un nuovo blocco neuromuscolare dopo una precedente antagonizzazione con Sugammadex (fino a 4 mg/kg). Il tipo di bloccante neuromuscolare da impiegare ed il suo dosaggio dipendono dal tempo di attesa minimo che si ha a disposizione per determinare un nuovo blocco neuromuscolare: </a:t>
            </a:r>
            <a:endParaRPr sz="1200">
              <a:solidFill>
                <a:schemeClr val="dk1"/>
              </a:solidFill>
            </a:endParaRPr>
          </a:p>
          <a:p>
            <a:pPr marL="0" lvl="0" indent="0" algn="just" rtl="0">
              <a:lnSpc>
                <a:spcPct val="115000"/>
              </a:lnSpc>
              <a:spcBef>
                <a:spcPts val="0"/>
              </a:spcBef>
              <a:spcAft>
                <a:spcPts val="0"/>
              </a:spcAft>
              <a:buSzPts val="1800"/>
              <a:buNone/>
            </a:pPr>
            <a:r>
              <a:rPr lang="it-IT" sz="1200">
                <a:solidFill>
                  <a:schemeClr val="dk1"/>
                </a:solidFill>
              </a:rPr>
              <a:t>• Se il nuovo blocco neuromuscolare deve essere indotto immediatamente, è necessario utilizzare un agente di blocco neuromuscolare non steroideo (es. cisatracurio). </a:t>
            </a:r>
            <a:endParaRPr sz="1200">
              <a:solidFill>
                <a:schemeClr val="dk1"/>
              </a:solidFill>
            </a:endParaRPr>
          </a:p>
          <a:p>
            <a:pPr marL="0" lvl="0" indent="0" algn="just" rtl="0">
              <a:lnSpc>
                <a:spcPct val="115000"/>
              </a:lnSpc>
              <a:spcBef>
                <a:spcPts val="1600"/>
              </a:spcBef>
              <a:spcAft>
                <a:spcPts val="0"/>
              </a:spcAft>
              <a:buSzPts val="1800"/>
              <a:buNone/>
            </a:pPr>
            <a:r>
              <a:rPr lang="it-IT" sz="1200">
                <a:solidFill>
                  <a:schemeClr val="dk1"/>
                </a:solidFill>
              </a:rPr>
              <a:t>• Se il nuovo blocco neuromuscolare può essere indotto a partire da 5 minuti dalla precedente somministrazione di Sugammadex, somministrare rocuronio 1,2 mg/kg. </a:t>
            </a:r>
            <a:endParaRPr/>
          </a:p>
          <a:p>
            <a:pPr marL="0" lvl="0" indent="0" algn="just" rtl="0">
              <a:lnSpc>
                <a:spcPct val="115000"/>
              </a:lnSpc>
              <a:spcBef>
                <a:spcPts val="1600"/>
              </a:spcBef>
              <a:spcAft>
                <a:spcPts val="0"/>
              </a:spcAft>
              <a:buSzPts val="1800"/>
              <a:buNone/>
            </a:pPr>
            <a:r>
              <a:rPr lang="it-IT" sz="1200">
                <a:solidFill>
                  <a:schemeClr val="dk1"/>
                </a:solidFill>
              </a:rPr>
              <a:t>• Se il nuovo blocco neuromuscolare può essere indotto a partire da 4 ore dalla precedente somministrazione di Sugammadex, somministrare rocuronio 0,6 mg/kg o vecuronio 0,1 mg/kg. </a:t>
            </a:r>
            <a:endParaRPr/>
          </a:p>
          <a:p>
            <a:pPr marL="0" lvl="0" indent="0" algn="just" rtl="0">
              <a:lnSpc>
                <a:spcPct val="115000"/>
              </a:lnSpc>
              <a:spcBef>
                <a:spcPts val="1600"/>
              </a:spcBef>
              <a:spcAft>
                <a:spcPts val="0"/>
              </a:spcAft>
              <a:buSzPts val="1800"/>
              <a:buNone/>
            </a:pPr>
            <a:r>
              <a:rPr lang="it-IT" sz="1200">
                <a:solidFill>
                  <a:schemeClr val="dk1"/>
                </a:solidFill>
              </a:rPr>
              <a:t>• In pazienti con compromissione renale lieve o moderata, se il nuovo blocco neuromuscolare può essere indotto a partire da 24 ore dalla precedente somministrazione di Sugammadex, somministrare rocuronio 0,6 mg/kg o vecuronio 0,1 mg/kg, altrimenti somministrare rocuronio 1,2 mg/kg (tempo di attesa minimo 5 minuti) o un agente di blocco neuromuscolare non steroideo (es. cisatracurio) in caso di necessità di blocco immediato.</a:t>
            </a:r>
            <a:endParaRPr sz="1200">
              <a:solidFill>
                <a:schemeClr val="dk1"/>
              </a:solidFill>
            </a:endParaRPr>
          </a:p>
          <a:p>
            <a:pPr marL="0" lvl="0" indent="0" algn="just" rtl="0">
              <a:lnSpc>
                <a:spcPct val="115000"/>
              </a:lnSpc>
              <a:spcBef>
                <a:spcPts val="1600"/>
              </a:spcBef>
              <a:spcAft>
                <a:spcPts val="0"/>
              </a:spcAft>
              <a:buSzPts val="1800"/>
              <a:buNone/>
            </a:pPr>
            <a:endParaRPr sz="1200">
              <a:solidFill>
                <a:schemeClr val="dk1"/>
              </a:solidFill>
            </a:endParaRPr>
          </a:p>
          <a:p>
            <a:pPr marL="0" lvl="0" indent="0" algn="just" rtl="0">
              <a:lnSpc>
                <a:spcPct val="115000"/>
              </a:lnSpc>
              <a:spcBef>
                <a:spcPts val="1600"/>
              </a:spcBef>
              <a:spcAft>
                <a:spcPts val="1600"/>
              </a:spcAft>
              <a:buSzPts val="1800"/>
              <a:buNone/>
            </a:pPr>
            <a:endParaRPr sz="1200">
              <a:solidFill>
                <a:schemeClr val="dk1"/>
              </a:solidFill>
            </a:endParaRPr>
          </a:p>
        </p:txBody>
      </p:sp>
      <p:sp>
        <p:nvSpPr>
          <p:cNvPr id="166" name="Google Shape;166;p14"/>
          <p:cNvSpPr txBox="1">
            <a:spLocks noGrp="1"/>
          </p:cNvSpPr>
          <p:nvPr>
            <p:ph type="title" idx="4294967295"/>
          </p:nvPr>
        </p:nvSpPr>
        <p:spPr>
          <a:xfrm>
            <a:off x="408150" y="284300"/>
            <a:ext cx="8228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IT"/>
              <a:t>NECESSITA’ DI RI-CURARIZZAZIONE DOPO ANTAGONISMO</a:t>
            </a:r>
            <a:endParaRPr/>
          </a:p>
        </p:txBody>
      </p:sp>
      <p:grpSp>
        <p:nvGrpSpPr>
          <p:cNvPr id="167" name="Google Shape;167;p14"/>
          <p:cNvGrpSpPr/>
          <p:nvPr/>
        </p:nvGrpSpPr>
        <p:grpSpPr>
          <a:xfrm>
            <a:off x="158879" y="4444925"/>
            <a:ext cx="580500" cy="572700"/>
            <a:chOff x="127" y="94"/>
            <a:chExt cx="1500" cy="1500"/>
          </a:xfrm>
        </p:grpSpPr>
        <p:sp>
          <p:nvSpPr>
            <p:cNvPr id="168" name="Google Shape;168;p14"/>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69" name="Google Shape;169;p14"/>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8278837" y="4337246"/>
            <a:ext cx="671341" cy="67134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07667"/>
    </mc:Choice>
    <mc:Fallback>
      <p:transition spd="slow" advTm="10766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96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idx="4294967295"/>
          </p:nvPr>
        </p:nvSpPr>
        <p:spPr>
          <a:xfrm>
            <a:off x="425450" y="369223"/>
            <a:ext cx="8229600" cy="573087"/>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SzPts val="3000"/>
              <a:buNone/>
            </a:pPr>
            <a:r>
              <a:rPr lang="it-IT" sz="2700"/>
              <a:t>SOMMINISTRAZIONE DI SUGAMMADEX NELLA DONNA GRAVIDA</a:t>
            </a:r>
            <a:endParaRPr sz="2700"/>
          </a:p>
        </p:txBody>
      </p:sp>
      <p:sp>
        <p:nvSpPr>
          <p:cNvPr id="175" name="Google Shape;175;p15"/>
          <p:cNvSpPr txBox="1">
            <a:spLocks noGrp="1"/>
          </p:cNvSpPr>
          <p:nvPr>
            <p:ph type="body" idx="4294967295"/>
          </p:nvPr>
        </p:nvSpPr>
        <p:spPr>
          <a:xfrm>
            <a:off x="425450" y="1268375"/>
            <a:ext cx="4146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it-IT" sz="1300">
                <a:solidFill>
                  <a:schemeClr val="dk1"/>
                </a:solidFill>
              </a:rPr>
              <a:t>In ostetricia, per un maggior profilo di sicurezza si predilige l’anestesia locoregionale rispetto all’anestesia generale.</a:t>
            </a:r>
            <a:endParaRPr sz="1900"/>
          </a:p>
          <a:p>
            <a:pPr marL="0" lvl="0" indent="0" algn="just" rtl="0">
              <a:lnSpc>
                <a:spcPct val="115000"/>
              </a:lnSpc>
              <a:spcBef>
                <a:spcPts val="1600"/>
              </a:spcBef>
              <a:spcAft>
                <a:spcPts val="0"/>
              </a:spcAft>
              <a:buSzPts val="1800"/>
              <a:buNone/>
            </a:pPr>
            <a:r>
              <a:rPr lang="it-IT" sz="1300">
                <a:solidFill>
                  <a:schemeClr val="dk1"/>
                </a:solidFill>
              </a:rPr>
              <a:t>Nei casi in cui non sia possibile eseguire l’anestesia loco-regionale e si debba optare per un’anestesia generale, si dovrà preferire un’intubazione in sequenza rapida (RSI) effettuata con videolaringoscopio e con rocuronio 1,2 mg/kg (la rapidità d’azione del rocuronio a questo dosaggio è simile a quella della succinilcolina); un’adeguata quantità di Sugammadex per far fronte alla necessità di un antagonismo immediato (16 mg/kg) dovrà essere disponibile e facilmente accessibile.</a:t>
            </a:r>
            <a:endParaRPr sz="1200">
              <a:solidFill>
                <a:schemeClr val="dk1"/>
              </a:solidFill>
            </a:endParaRPr>
          </a:p>
        </p:txBody>
      </p:sp>
      <p:grpSp>
        <p:nvGrpSpPr>
          <p:cNvPr id="176" name="Google Shape;176;p15"/>
          <p:cNvGrpSpPr/>
          <p:nvPr/>
        </p:nvGrpSpPr>
        <p:grpSpPr>
          <a:xfrm>
            <a:off x="158879" y="4444925"/>
            <a:ext cx="580500" cy="572700"/>
            <a:chOff x="127" y="94"/>
            <a:chExt cx="1500" cy="1500"/>
          </a:xfrm>
        </p:grpSpPr>
        <p:sp>
          <p:nvSpPr>
            <p:cNvPr id="177" name="Google Shape;177;p15"/>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8" name="Google Shape;178;p15"/>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179" name="Google Shape;179;p15"/>
          <p:cNvPicPr preferRelativeResize="0"/>
          <p:nvPr/>
        </p:nvPicPr>
        <p:blipFill>
          <a:blip r:embed="rId5">
            <a:alphaModFix/>
          </a:blip>
          <a:stretch>
            <a:fillRect/>
          </a:stretch>
        </p:blipFill>
        <p:spPr>
          <a:xfrm>
            <a:off x="4771525" y="1448758"/>
            <a:ext cx="4049325" cy="2689925"/>
          </a:xfrm>
          <a:prstGeom prst="rect">
            <a:avLst/>
          </a:prstGeom>
          <a:noFill/>
          <a:ln>
            <a:noFill/>
          </a:ln>
        </p:spPr>
      </p:pic>
      <p:pic>
        <p:nvPicPr>
          <p:cNvPr id="11" name="Segnale acust. registr.">
            <a:hlinkClick r:id="" action="ppaction://media"/>
          </p:cNvPr>
          <p:cNvPicPr>
            <a:picLocks noRot="1" noChangeAspect="1"/>
          </p:cNvPicPr>
          <p:nvPr>
            <a:wavAudioFile r:embed="rId1" name="Segnale acust. registr."/>
          </p:nvPr>
        </p:nvPicPr>
        <p:blipFill>
          <a:blip r:embed="rId6"/>
          <a:stretch>
            <a:fillRect/>
          </a:stretch>
        </p:blipFill>
        <p:spPr>
          <a:xfrm>
            <a:off x="8236633" y="4273940"/>
            <a:ext cx="776850" cy="7768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45334"/>
    </mc:Choice>
    <mc:Fallback>
      <p:transition spd="slow" advTm="24533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38"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490250" y="526350"/>
            <a:ext cx="80931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it-IT" sz="3900" b="1"/>
              <a:t>CONCLUSIONI</a:t>
            </a:r>
            <a:endParaRPr sz="3900" b="1"/>
          </a:p>
          <a:p>
            <a:pPr marL="0" lvl="0" indent="0" algn="ctr" rtl="0">
              <a:lnSpc>
                <a:spcPct val="100000"/>
              </a:lnSpc>
              <a:spcBef>
                <a:spcPts val="0"/>
              </a:spcBef>
              <a:spcAft>
                <a:spcPts val="0"/>
              </a:spcAft>
              <a:buSzPts val="4800"/>
              <a:buNone/>
            </a:pPr>
            <a:endParaRPr sz="2400" b="1"/>
          </a:p>
          <a:p>
            <a:pPr marL="0" lvl="0" indent="0" algn="l" rtl="0">
              <a:lnSpc>
                <a:spcPct val="100000"/>
              </a:lnSpc>
              <a:spcBef>
                <a:spcPts val="0"/>
              </a:spcBef>
              <a:spcAft>
                <a:spcPts val="0"/>
              </a:spcAft>
              <a:buSzPts val="4800"/>
              <a:buNone/>
            </a:pPr>
            <a:endParaRPr sz="1200" b="1"/>
          </a:p>
          <a:p>
            <a:pPr marL="0" lvl="0" indent="0" algn="ctr" rtl="0">
              <a:lnSpc>
                <a:spcPct val="100000"/>
              </a:lnSpc>
              <a:spcBef>
                <a:spcPts val="0"/>
              </a:spcBef>
              <a:spcAft>
                <a:spcPts val="0"/>
              </a:spcAft>
              <a:buSzPts val="4800"/>
              <a:buNone/>
            </a:pPr>
            <a:r>
              <a:rPr lang="it-IT" sz="1200" b="1"/>
              <a:t>L’impiego di Sugammadex nell’attuale pratica anestesiologica pediatrica </a:t>
            </a:r>
            <a:endParaRPr sz="1200" b="1"/>
          </a:p>
          <a:p>
            <a:pPr marL="0" lvl="0" indent="0" algn="ctr" rtl="0">
              <a:lnSpc>
                <a:spcPct val="100000"/>
              </a:lnSpc>
              <a:spcBef>
                <a:spcPts val="0"/>
              </a:spcBef>
              <a:spcAft>
                <a:spcPts val="0"/>
              </a:spcAft>
              <a:buSzPts val="4800"/>
              <a:buNone/>
            </a:pPr>
            <a:r>
              <a:rPr lang="it-IT" sz="1200" b="1"/>
              <a:t>assicura un reversal dal blocco neuromuscolare da aminosteroidei:</a:t>
            </a:r>
            <a:endParaRPr sz="1200" b="1"/>
          </a:p>
          <a:p>
            <a:pPr marL="0" lvl="0" indent="0" algn="ctr" rtl="0">
              <a:lnSpc>
                <a:spcPct val="100000"/>
              </a:lnSpc>
              <a:spcBef>
                <a:spcPts val="0"/>
              </a:spcBef>
              <a:spcAft>
                <a:spcPts val="0"/>
              </a:spcAft>
              <a:buSzPts val="4800"/>
              <a:buNone/>
            </a:pPr>
            <a:endParaRPr sz="1200" b="1"/>
          </a:p>
          <a:p>
            <a:pPr marL="0" lvl="0" indent="0" algn="ctr" rtl="0">
              <a:lnSpc>
                <a:spcPct val="100000"/>
              </a:lnSpc>
              <a:spcBef>
                <a:spcPts val="0"/>
              </a:spcBef>
              <a:spcAft>
                <a:spcPts val="0"/>
              </a:spcAft>
              <a:buNone/>
            </a:pPr>
            <a:r>
              <a:rPr lang="it-IT" sz="1200" b="1"/>
              <a:t>RAPIDO</a:t>
            </a:r>
            <a:endParaRPr sz="1200" b="1"/>
          </a:p>
          <a:p>
            <a:pPr marL="457200" lvl="0" indent="0" algn="ctr" rtl="0">
              <a:lnSpc>
                <a:spcPct val="100000"/>
              </a:lnSpc>
              <a:spcBef>
                <a:spcPts val="0"/>
              </a:spcBef>
              <a:spcAft>
                <a:spcPts val="0"/>
              </a:spcAft>
              <a:buNone/>
            </a:pPr>
            <a:endParaRPr sz="1200" b="1"/>
          </a:p>
          <a:p>
            <a:pPr marL="0" lvl="0" indent="0" algn="ctr" rtl="0">
              <a:lnSpc>
                <a:spcPct val="100000"/>
              </a:lnSpc>
              <a:spcBef>
                <a:spcPts val="0"/>
              </a:spcBef>
              <a:spcAft>
                <a:spcPts val="0"/>
              </a:spcAft>
              <a:buNone/>
            </a:pPr>
            <a:r>
              <a:rPr lang="it-IT" sz="1200" b="1"/>
              <a:t>EFFICACE</a:t>
            </a:r>
            <a:endParaRPr sz="1200" b="1"/>
          </a:p>
          <a:p>
            <a:pPr marL="457200" lvl="0" indent="0" algn="ctr" rtl="0">
              <a:lnSpc>
                <a:spcPct val="100000"/>
              </a:lnSpc>
              <a:spcBef>
                <a:spcPts val="0"/>
              </a:spcBef>
              <a:spcAft>
                <a:spcPts val="0"/>
              </a:spcAft>
              <a:buNone/>
            </a:pPr>
            <a:endParaRPr sz="1200" b="1"/>
          </a:p>
          <a:p>
            <a:pPr marL="0" lvl="0" indent="0" algn="ctr" rtl="0">
              <a:lnSpc>
                <a:spcPct val="100000"/>
              </a:lnSpc>
              <a:spcBef>
                <a:spcPts val="0"/>
              </a:spcBef>
              <a:spcAft>
                <a:spcPts val="0"/>
              </a:spcAft>
              <a:buNone/>
            </a:pPr>
            <a:r>
              <a:rPr lang="it-IT" sz="1200" b="1"/>
              <a:t>SICURO</a:t>
            </a:r>
            <a:endParaRPr sz="1200" b="1"/>
          </a:p>
          <a:p>
            <a:pPr marL="457200" lvl="0" indent="0" algn="ctr" rtl="0">
              <a:lnSpc>
                <a:spcPct val="100000"/>
              </a:lnSpc>
              <a:spcBef>
                <a:spcPts val="0"/>
              </a:spcBef>
              <a:spcAft>
                <a:spcPts val="0"/>
              </a:spcAft>
              <a:buNone/>
            </a:pPr>
            <a:endParaRPr sz="1200" b="1"/>
          </a:p>
          <a:p>
            <a:pPr marL="0" lvl="0" indent="0" algn="ctr" rtl="0">
              <a:lnSpc>
                <a:spcPct val="100000"/>
              </a:lnSpc>
              <a:spcBef>
                <a:spcPts val="0"/>
              </a:spcBef>
              <a:spcAft>
                <a:spcPts val="0"/>
              </a:spcAft>
              <a:buNone/>
            </a:pPr>
            <a:r>
              <a:rPr lang="it-IT" sz="1200" b="1"/>
              <a:t>COMPLETO</a:t>
            </a:r>
            <a:endParaRPr sz="1200" b="1"/>
          </a:p>
          <a:p>
            <a:pPr marL="0" lvl="0" indent="0" algn="ctr" rtl="0">
              <a:lnSpc>
                <a:spcPct val="100000"/>
              </a:lnSpc>
              <a:spcBef>
                <a:spcPts val="0"/>
              </a:spcBef>
              <a:spcAft>
                <a:spcPts val="0"/>
              </a:spcAft>
              <a:buNone/>
            </a:pPr>
            <a:endParaRPr sz="1200" b="1"/>
          </a:p>
          <a:p>
            <a:pPr marL="0" lvl="0" indent="0" algn="ctr" rtl="0">
              <a:lnSpc>
                <a:spcPct val="100000"/>
              </a:lnSpc>
              <a:spcBef>
                <a:spcPts val="0"/>
              </a:spcBef>
              <a:spcAft>
                <a:spcPts val="0"/>
              </a:spcAft>
              <a:buNone/>
            </a:pPr>
            <a:r>
              <a:rPr lang="it-IT" sz="1200" b="1"/>
              <a:t>PREVEDIBILE</a:t>
            </a:r>
            <a:endParaRPr sz="1200" b="1"/>
          </a:p>
          <a:p>
            <a:pPr marL="0" lvl="0" indent="0" algn="ctr" rtl="0">
              <a:lnSpc>
                <a:spcPct val="100000"/>
              </a:lnSpc>
              <a:spcBef>
                <a:spcPts val="0"/>
              </a:spcBef>
              <a:spcAft>
                <a:spcPts val="0"/>
              </a:spcAft>
              <a:buSzPts val="4800"/>
              <a:buNone/>
            </a:pPr>
            <a:endParaRPr sz="1200" b="1"/>
          </a:p>
          <a:p>
            <a:pPr marL="0" lvl="0" indent="0" algn="ctr" rtl="0">
              <a:lnSpc>
                <a:spcPct val="100000"/>
              </a:lnSpc>
              <a:spcBef>
                <a:spcPts val="0"/>
              </a:spcBef>
              <a:spcAft>
                <a:spcPts val="0"/>
              </a:spcAft>
              <a:buSzPts val="4800"/>
              <a:buNone/>
            </a:pPr>
            <a:r>
              <a:rPr lang="it-IT" sz="1200" b="1"/>
              <a:t>permette di ridurre al minimo le complicanze nella gestione di vie aeree difficili prevedibili o inattese (“can’t intubate, can’t oxygenate”) nonché di minimizzare il rischio di curarizzazione residua al risveglio, con importante contenimento del rischio clinico perioperatorio del paziente pediatrico.</a:t>
            </a:r>
            <a:endParaRPr sz="1200" b="1"/>
          </a:p>
          <a:p>
            <a:pPr marL="0" lvl="0" indent="0" algn="ctr" rtl="0">
              <a:lnSpc>
                <a:spcPct val="100000"/>
              </a:lnSpc>
              <a:spcBef>
                <a:spcPts val="0"/>
              </a:spcBef>
              <a:spcAft>
                <a:spcPts val="0"/>
              </a:spcAft>
              <a:buSzPts val="4800"/>
              <a:buNone/>
            </a:pPr>
            <a:endParaRPr sz="1500"/>
          </a:p>
        </p:txBody>
      </p:sp>
      <p:grpSp>
        <p:nvGrpSpPr>
          <p:cNvPr id="185" name="Google Shape;185;p16"/>
          <p:cNvGrpSpPr/>
          <p:nvPr/>
        </p:nvGrpSpPr>
        <p:grpSpPr>
          <a:xfrm>
            <a:off x="158879" y="4444925"/>
            <a:ext cx="580500" cy="572700"/>
            <a:chOff x="127" y="94"/>
            <a:chExt cx="1500" cy="1500"/>
          </a:xfrm>
        </p:grpSpPr>
        <p:sp>
          <p:nvSpPr>
            <p:cNvPr id="186" name="Google Shape;186;p16"/>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7" name="Google Shape;187;p16"/>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8335108" y="4344279"/>
            <a:ext cx="678375" cy="6783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77247"/>
    </mc:Choice>
    <mc:Fallback>
      <p:transition spd="slow" advTm="7724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6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title"/>
          </p:nvPr>
        </p:nvSpPr>
        <p:spPr>
          <a:xfrm>
            <a:off x="563400" y="587300"/>
            <a:ext cx="42999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4800"/>
              <a:buNone/>
            </a:pPr>
            <a:r>
              <a:rPr lang="it-IT" sz="700" b="1" i="0" u="none" strike="noStrike">
                <a:latin typeface="Calibri"/>
                <a:ea typeface="Calibri"/>
                <a:cs typeface="Calibri"/>
                <a:sym typeface="Calibri"/>
              </a:rPr>
              <a:t>Bibliografia:</a:t>
            </a:r>
            <a:br>
              <a:rPr lang="it-IT" sz="700" b="1" i="0" u="none" strike="noStrike">
                <a:latin typeface="Calibri"/>
                <a:ea typeface="Calibri"/>
                <a:cs typeface="Calibri"/>
                <a:sym typeface="Calibri"/>
              </a:rPr>
            </a:br>
            <a:r>
              <a:rPr lang="it-IT" sz="700" b="0" i="0" u="none" strike="noStrike">
                <a:latin typeface="Calibri"/>
                <a:ea typeface="Calibri"/>
                <a:cs typeface="Calibri"/>
                <a:sym typeface="Calibri"/>
              </a:rPr>
              <a:t>1. Vincenti E. Rocuronium, vecuronium, sugammadex, una triade vincente in sala operatoria.</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ISBN 978-88-7556-614-2. Anno 2010.</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 Ruberto M. L. Storia del Sugammadex. https://italia-podcast.it/podcast/l-anestesista/lastoria-</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del-sugammadex.</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3. Yang L. pH, Sugammadex drugs, 2009.69(7): 919-942.</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4. Capozzoli G. Farmacologia del sugammadex. 2013.</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5. Van Gestel L, Cammu G. Is the effect of sugammadex always rapid in onset? Acta Anaesthesiol</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Belg. 2013; 64(2): 41-7.</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6. Daciano A, Gaona A. Sugammadex en Pediatria: Eficacia y Seguridad del Bloqueo Neuromuscular</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Profundo Inducido por Rocuronio, 2018. http://hdl.handle.net/10201/64339.</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7. Sparr HJ, Booij LH, Fuchs-Buder T. Sugammadex. New pharmacological concept for antagonizing</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rocuronium and vecuronium. Anaesthesist. 2009 Jan; 58(1):66-80.</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8. Suy K, Morias K, Cammu G, Pol H, van Duijnhoven WG, Heeringa M et al. Effective reversal of</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moderate rocuronium or vecuroniumVinduced neuromuscular block with sugammadex, a</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selective relaxant binding agent. Anaesthesiology 2007; 106: 283-8.</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9. Della Rocca G, Di Marco P, Beretta L, et al. Do we need to use sugammadex at the end of a general</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anesthesia to reverse the action of neuromuscular blocking agents? Position paper on sugammadex</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use. Minerva Anesthesiol. 2013 Jun;79(6):661-6.</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10. Della Rocca G, Pompei L, Pagan DE, Paganis C, et al. Reversal of rocuronium induced</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neuromuscular block with sugammadex or neostigmine: a large observational study. Acta</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Anaesthesiol Scand. 2013, Oct;57(9):1138-45.</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11. Welliver M, Cheek D. An update on sugammadex sodium. AANA J. 2009. Jun; 77(3):)219-28.</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12. Bridion - Sugammadex. Scheda tecnica - Riassunto delle caratteristiche del prodotto.</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13. Robertson EN, Driessen JJ, Booij LH. Pharmacokinetics and pharmacodynamics of rocuronium in</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patients with and without renal failure. Eur J Anaesthesiol 2005; 22(1): 4-10.</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14. Nishi M, Fujii S, Nitta S. A two-year-old patient who received readministration of rocuronium for</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re-operation 30 minutes after sugammadex reversal. Masui. 2011 Oct; 60(10): 1189-91.</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15. Loupec T, Frasca D, Rousseau N et al. Appropriate dosing of sugammadex to reverse deep</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rocuronium--induced neuromuscular blockade in morbidly obese patients. Anaesthesia 2016; 71:</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265--272.</a:t>
            </a:r>
            <a:endParaRPr sz="700" b="0" i="0" u="none" strike="noStrike">
              <a:latin typeface="Calibri"/>
              <a:ea typeface="Calibri"/>
              <a:cs typeface="Calibri"/>
              <a:sym typeface="Calibri"/>
            </a:endParaRPr>
          </a:p>
          <a:p>
            <a:pPr marL="0" lvl="0" indent="0" algn="l" rtl="0">
              <a:spcBef>
                <a:spcPts val="0"/>
              </a:spcBef>
              <a:spcAft>
                <a:spcPts val="0"/>
              </a:spcAft>
              <a:buClr>
                <a:schemeClr val="lt1"/>
              </a:buClr>
              <a:buSzPts val="4800"/>
              <a:buFont typeface="Arial"/>
              <a:buNone/>
            </a:pPr>
            <a:r>
              <a:rPr lang="it-IT" sz="700">
                <a:latin typeface="Calibri"/>
                <a:ea typeface="Calibri"/>
                <a:cs typeface="Calibri"/>
                <a:sym typeface="Calibri"/>
              </a:rPr>
              <a:t>16. De Kam PJ, Effect of sugammadex on QT/QTc interval prolongation whe combined whit QTc</a:t>
            </a:r>
            <a:br>
              <a:rPr lang="it-IT" sz="700">
                <a:latin typeface="Calibri"/>
                <a:ea typeface="Calibri"/>
                <a:cs typeface="Calibri"/>
                <a:sym typeface="Calibri"/>
              </a:rPr>
            </a:br>
            <a:r>
              <a:rPr lang="it-IT" sz="700">
                <a:latin typeface="Calibri"/>
                <a:ea typeface="Calibri"/>
                <a:cs typeface="Calibri"/>
                <a:sym typeface="Calibri"/>
              </a:rPr>
              <a:t>prolonging sevoflurane or propofol, Clin Drug investing (2013) 33:545-551.</a:t>
            </a:r>
            <a:br>
              <a:rPr lang="it-IT" sz="700">
                <a:latin typeface="Calibri"/>
                <a:ea typeface="Calibri"/>
                <a:cs typeface="Calibri"/>
                <a:sym typeface="Calibri"/>
              </a:rPr>
            </a:br>
            <a:r>
              <a:rPr lang="it-IT" sz="700">
                <a:latin typeface="Calibri"/>
                <a:ea typeface="Calibri"/>
                <a:cs typeface="Calibri"/>
                <a:sym typeface="Calibri"/>
              </a:rPr>
              <a:t>17. Tokgozoglu LS, Ashizawa T, Pacifico A, et al: Cardiac involvement in a large kindred with myotonic</a:t>
            </a:r>
            <a:br>
              <a:rPr lang="it-IT" sz="700">
                <a:latin typeface="Calibri"/>
                <a:ea typeface="Calibri"/>
                <a:cs typeface="Calibri"/>
                <a:sym typeface="Calibri"/>
              </a:rPr>
            </a:br>
            <a:r>
              <a:rPr lang="it-IT" sz="700">
                <a:latin typeface="Calibri"/>
                <a:ea typeface="Calibri"/>
                <a:cs typeface="Calibri"/>
                <a:sym typeface="Calibri"/>
              </a:rPr>
              <a:t>dystrophy. Quantitativ eassessment and relation to size of CGT repeat expansion. JAMA. 274: 813-</a:t>
            </a:r>
            <a:br>
              <a:rPr lang="it-IT" sz="700">
                <a:latin typeface="Calibri"/>
                <a:ea typeface="Calibri"/>
                <a:cs typeface="Calibri"/>
                <a:sym typeface="Calibri"/>
              </a:rPr>
            </a:br>
            <a:r>
              <a:rPr lang="it-IT" sz="700">
                <a:latin typeface="Calibri"/>
                <a:ea typeface="Calibri"/>
                <a:cs typeface="Calibri"/>
                <a:sym typeface="Calibri"/>
              </a:rPr>
              <a:t>819, 1995.</a:t>
            </a:r>
            <a:br>
              <a:rPr lang="it-IT" sz="700">
                <a:latin typeface="Calibri"/>
                <a:ea typeface="Calibri"/>
                <a:cs typeface="Calibri"/>
                <a:sym typeface="Calibri"/>
              </a:rPr>
            </a:br>
            <a:r>
              <a:rPr lang="it-IT" sz="700">
                <a:latin typeface="Calibri"/>
                <a:ea typeface="Calibri"/>
                <a:cs typeface="Calibri"/>
                <a:sym typeface="Calibri"/>
              </a:rPr>
              <a:t>18. Dahl V, Pendeville PE, Hollmann MW, Heier T, Abels EA, Blobner M. Safety and efficacy of</a:t>
            </a:r>
            <a:br>
              <a:rPr lang="it-IT" sz="700">
                <a:latin typeface="Calibri"/>
                <a:ea typeface="Calibri"/>
                <a:cs typeface="Calibri"/>
                <a:sym typeface="Calibri"/>
              </a:rPr>
            </a:br>
            <a:r>
              <a:rPr lang="it-IT" sz="700">
                <a:latin typeface="Calibri"/>
                <a:ea typeface="Calibri"/>
                <a:cs typeface="Calibri"/>
                <a:sym typeface="Calibri"/>
              </a:rPr>
              <a:t>sugammadex for the reversal of rocuronium-induced neuromuscular blockade in cardiac patients</a:t>
            </a:r>
            <a:br>
              <a:rPr lang="it-IT" sz="700">
                <a:latin typeface="Calibri"/>
                <a:ea typeface="Calibri"/>
                <a:cs typeface="Calibri"/>
                <a:sym typeface="Calibri"/>
              </a:rPr>
            </a:br>
            <a:r>
              <a:rPr lang="it-IT" sz="700">
                <a:latin typeface="Calibri"/>
                <a:ea typeface="Calibri"/>
                <a:cs typeface="Calibri"/>
                <a:sym typeface="Calibri"/>
              </a:rPr>
              <a:t>undergoing non-cardiac surgery. Eur J Anaesthesiol 2009; 26(10): 874-884.</a:t>
            </a:r>
            <a:br>
              <a:rPr lang="it-IT" sz="700">
                <a:latin typeface="Calibri"/>
                <a:ea typeface="Calibri"/>
                <a:cs typeface="Calibri"/>
                <a:sym typeface="Calibri"/>
              </a:rPr>
            </a:br>
            <a:r>
              <a:rPr lang="it-IT" sz="700">
                <a:latin typeface="Calibri"/>
                <a:ea typeface="Calibri"/>
                <a:cs typeface="Calibri"/>
                <a:sym typeface="Calibri"/>
              </a:rPr>
              <a:t>19. Meistelman C, Donati, F. Do we really need sugammadex as an antagonist of muscle relaxants</a:t>
            </a:r>
            <a:br>
              <a:rPr lang="it-IT" sz="700">
                <a:latin typeface="Calibri"/>
                <a:ea typeface="Calibri"/>
                <a:cs typeface="Calibri"/>
                <a:sym typeface="Calibri"/>
              </a:rPr>
            </a:br>
            <a:r>
              <a:rPr lang="it-IT" sz="700">
                <a:latin typeface="Calibri"/>
                <a:ea typeface="Calibri"/>
                <a:cs typeface="Calibri"/>
                <a:sym typeface="Calibri"/>
              </a:rPr>
              <a:t>in anesthesia. Curr. Opin. Anesthesiol. 2016, 29: 000-000. DOI: 10.1097.</a:t>
            </a:r>
            <a:endParaRPr sz="700">
              <a:latin typeface="Calibri"/>
              <a:ea typeface="Calibri"/>
              <a:cs typeface="Calibri"/>
              <a:sym typeface="Calibri"/>
            </a:endParaRPr>
          </a:p>
        </p:txBody>
      </p:sp>
      <p:sp>
        <p:nvSpPr>
          <p:cNvPr id="193" name="Google Shape;193;p17"/>
          <p:cNvSpPr txBox="1">
            <a:spLocks noGrp="1"/>
          </p:cNvSpPr>
          <p:nvPr>
            <p:ph type="title"/>
          </p:nvPr>
        </p:nvSpPr>
        <p:spPr>
          <a:xfrm>
            <a:off x="4670850" y="587300"/>
            <a:ext cx="4616700" cy="4275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4800"/>
              <a:buNone/>
            </a:pPr>
            <a:r>
              <a:rPr lang="it-IT" sz="700" b="0" i="0" u="none" strike="noStrike">
                <a:latin typeface="Calibri"/>
                <a:ea typeface="Calibri"/>
                <a:cs typeface="Calibri"/>
                <a:sym typeface="Calibri"/>
              </a:rPr>
              <a:t>20. Schaller SJ, Fink H, Ulm K, Blobner M. Sugammadex and neostigmine dose-finding study for</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reversal of shallow residual neuromuscular block. Anesthesiology 2010; 113: 1054-60.</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21. De Kam PJ, Grobara P, Prohn M, et al. Effects of sugammadex on activated partial thromboplastin</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time and prothrombin time in healthy subjects. International Journal of Clinical Pharmacology and</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Therapeutics. 52. 2014 (227-236).</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22. Dirkmann D, Britten MW, Pauling H, et al. Anticoagulant effect of Sugammadex: just an in vitro</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artifact. Anesthesiology. 2016, Jun;124(6): 1277-85.</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23. Sungur Z, Yavru A, Camci E, et al. Rocuronium and sugammadex in patients with myasthenia</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gravis undergoing thymectomy. Acta Anaesthesiol Scand. 2013, Jul; 57(6): 745-8.</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24. Takeda A, Kawamura M, Hamaya I, et al. Case of anesthesia for thoracoscopic thymectomy in a</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pediatric patient with myasthenia gravis: reversal of rocuronium-induced neuromuscular blockade</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with sugammadex. Masui. 2012. Aug; 61(8): 855.</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25. Abdelgawwad S, Sanfilippo M, Sabba A, Pinchera P. Sugammadex and reversal of neuromuscular</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block in adult patient with duchenne muscular dystrophy. Case Rep Anesthesiol. 2014;</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2014:680568</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26. Chang Y, Jung W, Son W, Jo Y. Discordance between train-of-four response and clinical symptons</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in a patient with amyotrophic lateral sclerosis. Acta Med. Okayama, 2014. 68; 2:125-127.286.</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27. Ko MJ, Kim YH, Kang E, et al. Cardiac arrest after sugammadex administration in a patient</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with variant angina: a case report. Korean J Anesthesiol 2016; 69:514- 7.</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28. Buck ML. Sugammadex Use in Infants and Children. Pediatric pharmacotherapy, Vol 23 march</a:t>
            </a:r>
            <a:br>
              <a:rPr lang="it-IT" sz="700" b="0" i="0" u="none" strike="noStrike">
                <a:latin typeface="Calibri"/>
                <a:ea typeface="Calibri"/>
                <a:cs typeface="Calibri"/>
                <a:sym typeface="Calibri"/>
              </a:rPr>
            </a:br>
            <a:r>
              <a:rPr lang="it-IT" sz="700" b="0" i="0" u="none" strike="noStrike">
                <a:latin typeface="Calibri"/>
                <a:ea typeface="Calibri"/>
                <a:cs typeface="Calibri"/>
                <a:sym typeface="Calibri"/>
              </a:rPr>
              <a:t>2017</a:t>
            </a:r>
            <a:r>
              <a:rPr lang="it-IT" sz="700" b="1" i="0" u="none" strike="noStrike">
                <a:latin typeface="Calibri"/>
                <a:ea typeface="Calibri"/>
                <a:cs typeface="Calibri"/>
                <a:sym typeface="Calibri"/>
              </a:rPr>
              <a:t>.</a:t>
            </a:r>
            <a:endParaRPr sz="700" b="1" i="0" u="none" strike="noStrike">
              <a:latin typeface="Calibri"/>
              <a:ea typeface="Calibri"/>
              <a:cs typeface="Calibri"/>
              <a:sym typeface="Calibri"/>
            </a:endParaRPr>
          </a:p>
          <a:p>
            <a:pPr marL="0" lvl="0" indent="0" algn="l" rtl="0">
              <a:spcBef>
                <a:spcPts val="0"/>
              </a:spcBef>
              <a:spcAft>
                <a:spcPts val="0"/>
              </a:spcAft>
              <a:buClr>
                <a:schemeClr val="lt1"/>
              </a:buClr>
              <a:buSzPts val="4800"/>
              <a:buNone/>
            </a:pPr>
            <a:r>
              <a:rPr lang="it-IT" sz="800">
                <a:latin typeface="Calibri"/>
                <a:ea typeface="Calibri"/>
                <a:cs typeface="Calibri"/>
                <a:sym typeface="Calibri"/>
              </a:rPr>
              <a:t>29. Naguib M, Brull SJ, Arkes HR. Reasoning of an anomaly: residual block after sugammadex. Anesth</a:t>
            </a:r>
            <a:br>
              <a:rPr lang="it-IT" sz="800">
                <a:latin typeface="Calibri"/>
                <a:ea typeface="Calibri"/>
                <a:cs typeface="Calibri"/>
                <a:sym typeface="Calibri"/>
              </a:rPr>
            </a:br>
            <a:r>
              <a:rPr lang="it-IT" sz="800">
                <a:latin typeface="Calibri"/>
                <a:ea typeface="Calibri"/>
                <a:cs typeface="Calibri"/>
                <a:sym typeface="Calibri"/>
              </a:rPr>
              <a:t>Analg. 2013 Aug; 117(2): 297-300.</a:t>
            </a:r>
            <a:br>
              <a:rPr lang="it-IT" sz="800">
                <a:latin typeface="Calibri"/>
                <a:ea typeface="Calibri"/>
                <a:cs typeface="Calibri"/>
                <a:sym typeface="Calibri"/>
              </a:rPr>
            </a:br>
            <a:r>
              <a:rPr lang="it-IT" sz="800">
                <a:latin typeface="Calibri"/>
                <a:ea typeface="Calibri"/>
                <a:cs typeface="Calibri"/>
                <a:sym typeface="Calibri"/>
              </a:rPr>
              <a:t>30. Ortiz-Gomez JR, Palacio-Abizanda FJ, Fornet-Ruiz I. Failure of sugammadex to reverse rocuroniuminduced</a:t>
            </a:r>
            <a:br>
              <a:rPr lang="it-IT" sz="800">
                <a:latin typeface="Calibri"/>
                <a:ea typeface="Calibri"/>
                <a:cs typeface="Calibri"/>
                <a:sym typeface="Calibri"/>
              </a:rPr>
            </a:br>
            <a:r>
              <a:rPr lang="it-IT" sz="800">
                <a:latin typeface="Calibri"/>
                <a:ea typeface="Calibri"/>
                <a:cs typeface="Calibri"/>
                <a:sym typeface="Calibri"/>
              </a:rPr>
              <a:t>neuromuscular blockade. Eur J Anaesthesiol 2014; 31: 1-2.</a:t>
            </a:r>
            <a:br>
              <a:rPr lang="it-IT" sz="800">
                <a:latin typeface="Calibri"/>
                <a:ea typeface="Calibri"/>
                <a:cs typeface="Calibri"/>
                <a:sym typeface="Calibri"/>
              </a:rPr>
            </a:br>
            <a:r>
              <a:rPr lang="it-IT" sz="800">
                <a:latin typeface="Calibri"/>
                <a:ea typeface="Calibri"/>
                <a:cs typeface="Calibri"/>
                <a:sym typeface="Calibri"/>
              </a:rPr>
              <a:t>31. Hemmerling TM, Le N. Brief review: Neuromuscular monitoring: an update for the clinician. Can J</a:t>
            </a:r>
            <a:br>
              <a:rPr lang="it-IT" sz="800">
                <a:latin typeface="Calibri"/>
                <a:ea typeface="Calibri"/>
                <a:cs typeface="Calibri"/>
                <a:sym typeface="Calibri"/>
              </a:rPr>
            </a:br>
            <a:r>
              <a:rPr lang="it-IT" sz="800">
                <a:latin typeface="Calibri"/>
                <a:ea typeface="Calibri"/>
                <a:cs typeface="Calibri"/>
                <a:sym typeface="Calibri"/>
              </a:rPr>
              <a:t>Anaesth 2007;54 (1): 58-72.</a:t>
            </a:r>
            <a:br>
              <a:rPr lang="it-IT" sz="800">
                <a:latin typeface="Calibri"/>
                <a:ea typeface="Calibri"/>
                <a:cs typeface="Calibri"/>
                <a:sym typeface="Calibri"/>
              </a:rPr>
            </a:br>
            <a:r>
              <a:rPr lang="it-IT" sz="800">
                <a:latin typeface="Calibri"/>
                <a:ea typeface="Calibri"/>
                <a:cs typeface="Calibri"/>
                <a:sym typeface="Calibri"/>
              </a:rPr>
              <a:t>32. Plaud B, Debeane B, Donati F, Marty J. Residual paralysis after emergence from anesthesia.</a:t>
            </a:r>
            <a:br>
              <a:rPr lang="it-IT" sz="800">
                <a:latin typeface="Calibri"/>
                <a:ea typeface="Calibri"/>
                <a:cs typeface="Calibri"/>
                <a:sym typeface="Calibri"/>
              </a:rPr>
            </a:br>
            <a:r>
              <a:rPr lang="it-IT" sz="800">
                <a:latin typeface="Calibri"/>
                <a:ea typeface="Calibri"/>
                <a:cs typeface="Calibri"/>
                <a:sym typeface="Calibri"/>
              </a:rPr>
              <a:t>Anesthesiology 2010; 112: 1013-22.</a:t>
            </a:r>
            <a:br>
              <a:rPr lang="it-IT" sz="800">
                <a:latin typeface="Calibri"/>
                <a:ea typeface="Calibri"/>
                <a:cs typeface="Calibri"/>
                <a:sym typeface="Calibri"/>
              </a:rPr>
            </a:br>
            <a:r>
              <a:rPr lang="it-IT" sz="800">
                <a:latin typeface="Calibri"/>
                <a:ea typeface="Calibri"/>
                <a:cs typeface="Calibri"/>
                <a:sym typeface="Calibri"/>
              </a:rPr>
              <a:t>33. Oberg E, Claudius C. Possible clinical potential in reverting muscular block with sugammadex in</a:t>
            </a:r>
            <a:br>
              <a:rPr lang="it-IT" sz="800">
                <a:latin typeface="Calibri"/>
                <a:ea typeface="Calibri"/>
                <a:cs typeface="Calibri"/>
                <a:sym typeface="Calibri"/>
              </a:rPr>
            </a:br>
            <a:r>
              <a:rPr lang="it-IT" sz="800">
                <a:latin typeface="Calibri"/>
                <a:ea typeface="Calibri"/>
                <a:cs typeface="Calibri"/>
                <a:sym typeface="Calibri"/>
              </a:rPr>
              <a:t>anaesthesia and surgery. Ugeskr Laeger. 2013 Feb 11; 175(7): 428-32.</a:t>
            </a:r>
            <a:br>
              <a:rPr lang="it-IT" sz="800">
                <a:latin typeface="Calibri"/>
                <a:ea typeface="Calibri"/>
                <a:cs typeface="Calibri"/>
                <a:sym typeface="Calibri"/>
              </a:rPr>
            </a:br>
            <a:r>
              <a:rPr lang="it-IT" sz="800">
                <a:latin typeface="Calibri"/>
                <a:ea typeface="Calibri"/>
                <a:cs typeface="Calibri"/>
                <a:sym typeface="Calibri"/>
              </a:rPr>
              <a:t>34. Mothers and Babies: Reducing Risk through Audits and Confidential Enquiries across the UK -</a:t>
            </a:r>
            <a:br>
              <a:rPr lang="it-IT" sz="800">
                <a:latin typeface="Calibri"/>
                <a:ea typeface="Calibri"/>
                <a:cs typeface="Calibri"/>
                <a:sym typeface="Calibri"/>
              </a:rPr>
            </a:br>
            <a:r>
              <a:rPr lang="it-IT" sz="800">
                <a:latin typeface="Calibri"/>
                <a:ea typeface="Calibri"/>
                <a:cs typeface="Calibri"/>
                <a:sym typeface="Calibri"/>
              </a:rPr>
              <a:t>MBRRACE-UK: Lessons learned to inform maternity care from the UK and Ireland Confidential Enquiries</a:t>
            </a:r>
            <a:br>
              <a:rPr lang="it-IT" sz="800">
                <a:latin typeface="Calibri"/>
                <a:ea typeface="Calibri"/>
                <a:cs typeface="Calibri"/>
                <a:sym typeface="Calibri"/>
              </a:rPr>
            </a:br>
            <a:r>
              <a:rPr lang="it-IT" sz="800">
                <a:latin typeface="Calibri"/>
                <a:ea typeface="Calibri"/>
                <a:cs typeface="Calibri"/>
                <a:sym typeface="Calibri"/>
              </a:rPr>
              <a:t>into Maternal Deaths and Morbidity 2013–15 (www.npeu.ox.ac.uk/mbrrace-uk accesso del 24 gennaio</a:t>
            </a:r>
            <a:br>
              <a:rPr lang="it-IT" sz="800">
                <a:latin typeface="Calibri"/>
                <a:ea typeface="Calibri"/>
                <a:cs typeface="Calibri"/>
                <a:sym typeface="Calibri"/>
              </a:rPr>
            </a:br>
            <a:r>
              <a:rPr lang="it-IT" sz="800">
                <a:latin typeface="Calibri"/>
                <a:ea typeface="Calibri"/>
                <a:cs typeface="Calibri"/>
                <a:sym typeface="Calibri"/>
              </a:rPr>
              <a:t>2018)</a:t>
            </a:r>
            <a:br>
              <a:rPr lang="it-IT" sz="800">
                <a:latin typeface="Calibri"/>
                <a:ea typeface="Calibri"/>
                <a:cs typeface="Calibri"/>
                <a:sym typeface="Calibri"/>
              </a:rPr>
            </a:br>
            <a:r>
              <a:rPr lang="it-IT" sz="800">
                <a:latin typeface="Calibri"/>
                <a:ea typeface="Calibri"/>
                <a:cs typeface="Calibri"/>
                <a:sym typeface="Calibri"/>
              </a:rPr>
              <a:t>35. Hawkins JL, Chang J, Palmer SK, Gibbs CP, Callaghan WM: Anesthesia-related maternal mortality in</a:t>
            </a:r>
            <a:br>
              <a:rPr lang="it-IT" sz="800">
                <a:latin typeface="Calibri"/>
                <a:ea typeface="Calibri"/>
                <a:cs typeface="Calibri"/>
                <a:sym typeface="Calibri"/>
              </a:rPr>
            </a:br>
            <a:r>
              <a:rPr lang="it-IT" sz="800">
                <a:latin typeface="Calibri"/>
                <a:ea typeface="Calibri"/>
                <a:cs typeface="Calibri"/>
                <a:sym typeface="Calibri"/>
              </a:rPr>
              <a:t>the United States: 1979-2002. Obstet Gynecol 2011; 117: 69-74.</a:t>
            </a:r>
            <a:endParaRPr sz="700" b="1">
              <a:latin typeface="Calibri"/>
              <a:ea typeface="Calibri"/>
              <a:cs typeface="Calibri"/>
              <a:sym typeface="Calibri"/>
            </a:endParaRPr>
          </a:p>
        </p:txBody>
      </p:sp>
      <p:sp>
        <p:nvSpPr>
          <p:cNvPr id="194" name="Google Shape;194;p17"/>
          <p:cNvSpPr txBox="1"/>
          <p:nvPr/>
        </p:nvSpPr>
        <p:spPr>
          <a:xfrm>
            <a:off x="1036025" y="63125"/>
            <a:ext cx="7179000" cy="388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IT" sz="100">
                <a:solidFill>
                  <a:schemeClr val="lt1"/>
                </a:solidFill>
              </a:rPr>
              <a:t/>
            </a:r>
            <a:br>
              <a:rPr lang="it-IT" sz="100">
                <a:solidFill>
                  <a:schemeClr val="lt1"/>
                </a:solidFill>
              </a:rPr>
            </a:br>
            <a:r>
              <a:rPr lang="it-IT" sz="1100" b="1">
                <a:solidFill>
                  <a:schemeClr val="lt1"/>
                </a:solidFill>
                <a:latin typeface="Oswald"/>
                <a:ea typeface="Oswald"/>
                <a:cs typeface="Oswald"/>
                <a:sym typeface="Oswald"/>
              </a:rPr>
              <a:t>BUONE PRATICHE CLINICHE SIAATIP - SOCIETA’ ITALIANA DI ANESTESIA, ANALGESIA E TERAPIA INTENSIVA PEDIATRICA</a:t>
            </a:r>
            <a:endParaRPr sz="700" b="1">
              <a:latin typeface="Oswald"/>
              <a:ea typeface="Oswald"/>
              <a:cs typeface="Oswald"/>
              <a:sym typeface="Oswald"/>
            </a:endParaRPr>
          </a:p>
        </p:txBody>
      </p:sp>
      <p:grpSp>
        <p:nvGrpSpPr>
          <p:cNvPr id="195" name="Google Shape;195;p17"/>
          <p:cNvGrpSpPr/>
          <p:nvPr/>
        </p:nvGrpSpPr>
        <p:grpSpPr>
          <a:xfrm>
            <a:off x="61354" y="4505850"/>
            <a:ext cx="580500" cy="572700"/>
            <a:chOff x="127" y="94"/>
            <a:chExt cx="1500" cy="1500"/>
          </a:xfrm>
        </p:grpSpPr>
        <p:sp>
          <p:nvSpPr>
            <p:cNvPr id="196" name="Google Shape;196;p17"/>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97" name="Google Shape;197;p17"/>
            <p:cNvPicPr preferRelativeResize="0"/>
            <p:nvPr/>
          </p:nvPicPr>
          <p:blipFill rotWithShape="1">
            <a:blip r:embed="rId3">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311700" y="2120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IT"/>
              <a:t>Farmacologia del Sugammadex</a:t>
            </a:r>
            <a:endParaRPr/>
          </a:p>
        </p:txBody>
      </p:sp>
      <p:sp>
        <p:nvSpPr>
          <p:cNvPr id="65" name="Google Shape;65;p2"/>
          <p:cNvSpPr txBox="1">
            <a:spLocks noGrp="1"/>
          </p:cNvSpPr>
          <p:nvPr>
            <p:ph type="body" idx="4294967295"/>
          </p:nvPr>
        </p:nvSpPr>
        <p:spPr>
          <a:xfrm>
            <a:off x="592717" y="1693042"/>
            <a:ext cx="3825600" cy="279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it-IT" sz="1600" dirty="0"/>
              <a:t>E’ una gamma </a:t>
            </a:r>
            <a:r>
              <a:rPr lang="it-IT" sz="1600" dirty="0" err="1"/>
              <a:t>ciclodestrina</a:t>
            </a:r>
            <a:r>
              <a:rPr lang="it-IT" sz="1600" dirty="0"/>
              <a:t> modificata contenente otto unità di destrosio che si comporta come antagonista non competitivo dei bloccanti neuromuscolari non depolarizzanti amino-steroidei (</a:t>
            </a:r>
            <a:r>
              <a:rPr lang="it-IT" sz="1600" dirty="0" err="1"/>
              <a:t>rocuronio</a:t>
            </a:r>
            <a:r>
              <a:rPr lang="it-IT" sz="1600" dirty="0"/>
              <a:t>, </a:t>
            </a:r>
            <a:r>
              <a:rPr lang="it-IT" sz="1600" dirty="0" err="1"/>
              <a:t>vecuronio</a:t>
            </a:r>
            <a:r>
              <a:rPr lang="it-IT" sz="1600" dirty="0"/>
              <a:t>, </a:t>
            </a:r>
            <a:r>
              <a:rPr lang="it-IT" sz="1600" dirty="0" err="1"/>
              <a:t>pancuronio</a:t>
            </a:r>
            <a:r>
              <a:rPr lang="it-IT" sz="1600" dirty="0"/>
              <a:t> e suoi metaboliti).</a:t>
            </a:r>
            <a:endParaRPr sz="1600" dirty="0"/>
          </a:p>
          <a:p>
            <a:pPr marL="0" lvl="0" indent="0" algn="just" rtl="0">
              <a:lnSpc>
                <a:spcPct val="115000"/>
              </a:lnSpc>
              <a:spcBef>
                <a:spcPts val="0"/>
              </a:spcBef>
              <a:spcAft>
                <a:spcPts val="0"/>
              </a:spcAft>
              <a:buSzPts val="1800"/>
              <a:buNone/>
            </a:pPr>
            <a:endParaRPr sz="1400" dirty="0"/>
          </a:p>
          <a:p>
            <a:pPr marL="0" lvl="0" indent="0" algn="l" rtl="0">
              <a:lnSpc>
                <a:spcPct val="115000"/>
              </a:lnSpc>
              <a:spcBef>
                <a:spcPts val="1600"/>
              </a:spcBef>
              <a:spcAft>
                <a:spcPts val="1600"/>
              </a:spcAft>
              <a:buSzPts val="1800"/>
              <a:buNone/>
            </a:pPr>
            <a:endParaRPr sz="1400" dirty="0"/>
          </a:p>
        </p:txBody>
      </p:sp>
      <p:sp>
        <p:nvSpPr>
          <p:cNvPr id="66" name="Google Shape;66;p2"/>
          <p:cNvSpPr txBox="1">
            <a:spLocks noGrp="1"/>
          </p:cNvSpPr>
          <p:nvPr>
            <p:ph type="body" idx="4294967295"/>
          </p:nvPr>
        </p:nvSpPr>
        <p:spPr>
          <a:xfrm>
            <a:off x="4740937" y="1304875"/>
            <a:ext cx="2494500" cy="46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it-IT">
                <a:solidFill>
                  <a:schemeClr val="lt1"/>
                </a:solidFill>
              </a:rPr>
              <a:t>Meccanismo d’azione</a:t>
            </a:r>
            <a:endParaRPr>
              <a:solidFill>
                <a:schemeClr val="lt1"/>
              </a:solidFill>
            </a:endParaRPr>
          </a:p>
        </p:txBody>
      </p:sp>
      <p:pic>
        <p:nvPicPr>
          <p:cNvPr id="67" name="Google Shape;67;p2"/>
          <p:cNvPicPr preferRelativeResize="0"/>
          <p:nvPr/>
        </p:nvPicPr>
        <p:blipFill rotWithShape="1">
          <a:blip r:embed="rId4">
            <a:alphaModFix/>
          </a:blip>
          <a:srcRect/>
          <a:stretch/>
        </p:blipFill>
        <p:spPr>
          <a:xfrm>
            <a:off x="5004850" y="1464649"/>
            <a:ext cx="3333101" cy="3092400"/>
          </a:xfrm>
          <a:prstGeom prst="rect">
            <a:avLst/>
          </a:prstGeom>
          <a:noFill/>
          <a:ln>
            <a:noFill/>
          </a:ln>
        </p:spPr>
      </p:pic>
      <p:grpSp>
        <p:nvGrpSpPr>
          <p:cNvPr id="68" name="Google Shape;68;p2"/>
          <p:cNvGrpSpPr/>
          <p:nvPr/>
        </p:nvGrpSpPr>
        <p:grpSpPr>
          <a:xfrm>
            <a:off x="158879" y="4444925"/>
            <a:ext cx="580500" cy="572700"/>
            <a:chOff x="127" y="94"/>
            <a:chExt cx="1500" cy="1500"/>
          </a:xfrm>
        </p:grpSpPr>
        <p:sp>
          <p:nvSpPr>
            <p:cNvPr id="69" name="Google Shape;69;p2"/>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0" name="Google Shape;70;p2"/>
            <p:cNvPicPr preferRelativeResize="0"/>
            <p:nvPr/>
          </p:nvPicPr>
          <p:blipFill rotWithShape="1">
            <a:blip r:embed="rId5">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11" name="Segnale acust. registr.">
            <a:hlinkClick r:id="" action="ppaction://media"/>
          </p:cNvPr>
          <p:cNvPicPr>
            <a:picLocks noRot="1" noChangeAspect="1"/>
          </p:cNvPicPr>
          <p:nvPr>
            <a:wavAudioFile r:embed="rId1" name="Segnale acust. registr."/>
          </p:nvPr>
        </p:nvPicPr>
        <p:blipFill>
          <a:blip r:embed="rId6"/>
          <a:stretch>
            <a:fillRect/>
          </a:stretch>
        </p:blipFill>
        <p:spPr>
          <a:xfrm>
            <a:off x="8159261" y="4231736"/>
            <a:ext cx="650241" cy="65024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39913"/>
    </mc:Choice>
    <mc:Fallback>
      <p:transition spd="slow" advTm="3991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8"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800"/>
              <a:buFont typeface="Arial"/>
              <a:buNone/>
            </a:pPr>
            <a:r>
              <a:rPr lang="it-IT"/>
              <a:t>Meccanismo d’azione</a:t>
            </a:r>
            <a:endParaRPr/>
          </a:p>
        </p:txBody>
      </p:sp>
      <p:pic>
        <p:nvPicPr>
          <p:cNvPr id="76" name="Google Shape;76;p3"/>
          <p:cNvPicPr preferRelativeResize="0"/>
          <p:nvPr/>
        </p:nvPicPr>
        <p:blipFill rotWithShape="1">
          <a:blip r:embed="rId5">
            <a:alphaModFix/>
          </a:blip>
          <a:srcRect/>
          <a:stretch/>
        </p:blipFill>
        <p:spPr>
          <a:xfrm>
            <a:off x="5200650" y="1480200"/>
            <a:ext cx="3181351" cy="2951600"/>
          </a:xfrm>
          <a:prstGeom prst="rect">
            <a:avLst/>
          </a:prstGeom>
          <a:noFill/>
          <a:ln>
            <a:noFill/>
          </a:ln>
        </p:spPr>
      </p:pic>
      <p:sp>
        <p:nvSpPr>
          <p:cNvPr id="77" name="Google Shape;77;p3"/>
          <p:cNvSpPr txBox="1"/>
          <p:nvPr/>
        </p:nvSpPr>
        <p:spPr>
          <a:xfrm>
            <a:off x="457200" y="1379675"/>
            <a:ext cx="4000500" cy="335576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it-IT" sz="1200" dirty="0">
                <a:solidFill>
                  <a:schemeClr val="accent3"/>
                </a:solidFill>
                <a:latin typeface="Average"/>
                <a:ea typeface="Average"/>
                <a:cs typeface="Average"/>
                <a:sym typeface="Average"/>
              </a:rPr>
              <a:t>Dopo somministrazione endovenosa, la molecola non diffonde né viene trasportata in altri compartimenti, ma resta confinata nel plasma dove incapsula e lega, in modo non covalente, i bloccanti neuromuscolari amino-steroidei in rapporto 1:1, formando un complesso stabile.</a:t>
            </a:r>
            <a:endParaRPr sz="1800" dirty="0">
              <a:solidFill>
                <a:schemeClr val="accent3"/>
              </a:solidFill>
              <a:latin typeface="Average"/>
              <a:ea typeface="Average"/>
              <a:cs typeface="Average"/>
              <a:sym typeface="Average"/>
            </a:endParaRPr>
          </a:p>
          <a:p>
            <a:pPr marL="0" lvl="0" indent="0" algn="just" rtl="0">
              <a:lnSpc>
                <a:spcPct val="115000"/>
              </a:lnSpc>
              <a:spcBef>
                <a:spcPts val="1600"/>
              </a:spcBef>
              <a:spcAft>
                <a:spcPts val="1600"/>
              </a:spcAft>
              <a:buNone/>
            </a:pPr>
            <a:r>
              <a:rPr lang="it-IT" sz="1200" dirty="0">
                <a:solidFill>
                  <a:schemeClr val="accent3"/>
                </a:solidFill>
                <a:latin typeface="Average"/>
                <a:ea typeface="Average"/>
                <a:cs typeface="Average"/>
                <a:sym typeface="Average"/>
              </a:rPr>
              <a:t>Tale legame determina una diminuzione della concentrazione plasmatica di questi ultimi, con creazione di un gradiente di concentrazione e quindi il richiamo degli stessi dalla placca neuromuscolare al plasma, dove continuano man mano ad essere chelati; la disponibilità di bloccante neuromuscolare in grado di legare i recettori colinergici nicotinici della giunzione neuro-muscolare viene quindi progressivamente ridotta.</a:t>
            </a:r>
            <a:endParaRPr dirty="0"/>
          </a:p>
        </p:txBody>
      </p:sp>
      <p:grpSp>
        <p:nvGrpSpPr>
          <p:cNvPr id="78" name="Google Shape;78;p3"/>
          <p:cNvGrpSpPr/>
          <p:nvPr/>
        </p:nvGrpSpPr>
        <p:grpSpPr>
          <a:xfrm>
            <a:off x="158879" y="4444925"/>
            <a:ext cx="580500" cy="572700"/>
            <a:chOff x="127" y="94"/>
            <a:chExt cx="1500" cy="1500"/>
          </a:xfrm>
        </p:grpSpPr>
        <p:sp>
          <p:nvSpPr>
            <p:cNvPr id="79" name="Google Shape;79;p3"/>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0" name="Google Shape;80;p3"/>
            <p:cNvPicPr preferRelativeResize="0"/>
            <p:nvPr/>
          </p:nvPicPr>
          <p:blipFill rotWithShape="1">
            <a:blip r:embed="rId6">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9" name="Segnale acust. registr.">
            <a:hlinkClick r:id="" action="ppaction://media"/>
          </p:cNvPr>
          <p:cNvPicPr>
            <a:picLocks noRot="1" noChangeAspect="1"/>
          </p:cNvPicPr>
          <p:nvPr>
            <a:wavAudioFile r:embed="rId1" name="Segnale acust. registr."/>
          </p:nvPr>
        </p:nvPicPr>
        <p:blipFill>
          <a:blip r:embed="rId7"/>
          <a:stretch>
            <a:fillRect/>
          </a:stretch>
        </p:blipFill>
        <p:spPr>
          <a:xfrm>
            <a:off x="4614691" y="1664384"/>
            <a:ext cx="502041" cy="502041"/>
          </a:xfrm>
          <a:prstGeom prst="rect">
            <a:avLst/>
          </a:prstGeom>
        </p:spPr>
      </p:pic>
      <p:pic>
        <p:nvPicPr>
          <p:cNvPr id="10" name="Segnale acust. registr.">
            <a:hlinkClick r:id="" action="ppaction://media"/>
          </p:cNvPr>
          <p:cNvPicPr>
            <a:picLocks noRot="1" noChangeAspect="1"/>
          </p:cNvPicPr>
          <p:nvPr>
            <a:wavAudioFile r:embed="rId2" name="Segnale acust. registr."/>
          </p:nvPr>
        </p:nvPicPr>
        <p:blipFill>
          <a:blip r:embed="rId8"/>
          <a:stretch>
            <a:fillRect/>
          </a:stretch>
        </p:blipFill>
        <p:spPr>
          <a:xfrm>
            <a:off x="4595739" y="3467685"/>
            <a:ext cx="506926" cy="5069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62854"/>
    </mc:Choice>
    <mc:Fallback>
      <p:transition spd="slow" advTm="6285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558"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body" idx="1"/>
          </p:nvPr>
        </p:nvSpPr>
        <p:spPr>
          <a:xfrm>
            <a:off x="714900" y="704825"/>
            <a:ext cx="7714200" cy="3913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400"/>
              <a:buNone/>
            </a:pPr>
            <a:r>
              <a:rPr lang="it-IT" sz="1300" dirty="0">
                <a:solidFill>
                  <a:schemeClr val="dk1"/>
                </a:solidFill>
              </a:rPr>
              <a:t>Il </a:t>
            </a:r>
            <a:r>
              <a:rPr lang="it-IT" sz="1300" dirty="0" err="1">
                <a:solidFill>
                  <a:schemeClr val="dk1"/>
                </a:solidFill>
              </a:rPr>
              <a:t>Sugammadex</a:t>
            </a:r>
            <a:r>
              <a:rPr lang="it-IT" sz="1300" dirty="0">
                <a:solidFill>
                  <a:schemeClr val="dk1"/>
                </a:solidFill>
              </a:rPr>
              <a:t> mostra un’affinità maggiore per il </a:t>
            </a:r>
            <a:r>
              <a:rPr lang="it-IT" sz="1300" dirty="0" err="1">
                <a:solidFill>
                  <a:schemeClr val="dk1"/>
                </a:solidFill>
              </a:rPr>
              <a:t>rocuronio</a:t>
            </a:r>
            <a:r>
              <a:rPr lang="it-IT" sz="1300" dirty="0">
                <a:solidFill>
                  <a:schemeClr val="dk1"/>
                </a:solidFill>
              </a:rPr>
              <a:t> rispetto ad altri composti steroidei (ad esempio, l’affinità per </a:t>
            </a:r>
            <a:r>
              <a:rPr lang="it-IT" sz="1300" dirty="0" err="1">
                <a:solidFill>
                  <a:schemeClr val="dk1"/>
                </a:solidFill>
              </a:rPr>
              <a:t>aldosterone</a:t>
            </a:r>
            <a:r>
              <a:rPr lang="it-IT" sz="1300" dirty="0">
                <a:solidFill>
                  <a:schemeClr val="dk1"/>
                </a:solidFill>
              </a:rPr>
              <a:t>, cortisone ed idrocortisone, risulta 120 volte inferiore). </a:t>
            </a:r>
            <a:endParaRPr sz="1300" dirty="0">
              <a:solidFill>
                <a:schemeClr val="dk1"/>
              </a:solidFill>
            </a:endParaRPr>
          </a:p>
          <a:p>
            <a:pPr marL="0" lvl="0" indent="0" algn="just" rtl="0">
              <a:lnSpc>
                <a:spcPct val="115000"/>
              </a:lnSpc>
              <a:spcBef>
                <a:spcPts val="1600"/>
              </a:spcBef>
              <a:spcAft>
                <a:spcPts val="0"/>
              </a:spcAft>
              <a:buSzPts val="1400"/>
              <a:buNone/>
            </a:pPr>
            <a:r>
              <a:rPr lang="it-IT" sz="1300" dirty="0">
                <a:solidFill>
                  <a:schemeClr val="dk1"/>
                </a:solidFill>
              </a:rPr>
              <a:t>Alcuni farmaci non steroidei formano complessi con il </a:t>
            </a:r>
            <a:r>
              <a:rPr lang="it-IT" sz="1300" dirty="0" err="1">
                <a:solidFill>
                  <a:schemeClr val="dk1"/>
                </a:solidFill>
              </a:rPr>
              <a:t>Sugammadex</a:t>
            </a:r>
            <a:r>
              <a:rPr lang="it-IT" sz="1300" dirty="0">
                <a:solidFill>
                  <a:schemeClr val="dk1"/>
                </a:solidFill>
              </a:rPr>
              <a:t>, tra questi: </a:t>
            </a:r>
            <a:endParaRPr dirty="0"/>
          </a:p>
          <a:p>
            <a:pPr marL="457200" lvl="0" indent="-311150" algn="just" rtl="0">
              <a:lnSpc>
                <a:spcPct val="115000"/>
              </a:lnSpc>
              <a:spcBef>
                <a:spcPts val="1600"/>
              </a:spcBef>
              <a:spcAft>
                <a:spcPts val="0"/>
              </a:spcAft>
              <a:buClr>
                <a:schemeClr val="dk1"/>
              </a:buClr>
              <a:buSzPts val="1300"/>
              <a:buAutoNum type="arabicPeriod"/>
            </a:pPr>
            <a:r>
              <a:rPr lang="it-IT" sz="1300" dirty="0">
                <a:solidFill>
                  <a:schemeClr val="dk1"/>
                </a:solidFill>
              </a:rPr>
              <a:t>ATROPINA</a:t>
            </a:r>
            <a:endParaRPr dirty="0"/>
          </a:p>
          <a:p>
            <a:pPr marL="457200" lvl="0" indent="-311150" algn="just" rtl="0">
              <a:lnSpc>
                <a:spcPct val="115000"/>
              </a:lnSpc>
              <a:spcBef>
                <a:spcPts val="0"/>
              </a:spcBef>
              <a:spcAft>
                <a:spcPts val="0"/>
              </a:spcAft>
              <a:buClr>
                <a:schemeClr val="dk1"/>
              </a:buClr>
              <a:buSzPts val="1300"/>
              <a:buAutoNum type="arabicPeriod"/>
            </a:pPr>
            <a:r>
              <a:rPr lang="it-IT" sz="1300" dirty="0">
                <a:solidFill>
                  <a:schemeClr val="dk1"/>
                </a:solidFill>
              </a:rPr>
              <a:t>VERAPAMIL</a:t>
            </a:r>
            <a:endParaRPr dirty="0"/>
          </a:p>
          <a:p>
            <a:pPr marL="457200" lvl="0" indent="-311150" algn="just" rtl="0">
              <a:lnSpc>
                <a:spcPct val="115000"/>
              </a:lnSpc>
              <a:spcBef>
                <a:spcPts val="0"/>
              </a:spcBef>
              <a:spcAft>
                <a:spcPts val="0"/>
              </a:spcAft>
              <a:buClr>
                <a:schemeClr val="dk1"/>
              </a:buClr>
              <a:buSzPts val="1300"/>
              <a:buAutoNum type="arabicPeriod"/>
            </a:pPr>
            <a:r>
              <a:rPr lang="it-IT" sz="1300" dirty="0">
                <a:solidFill>
                  <a:schemeClr val="dk1"/>
                </a:solidFill>
              </a:rPr>
              <a:t>FENTOLAMINA</a:t>
            </a:r>
            <a:endParaRPr dirty="0"/>
          </a:p>
          <a:p>
            <a:pPr marL="457200" lvl="0" indent="-311150" algn="just" rtl="0">
              <a:lnSpc>
                <a:spcPct val="115000"/>
              </a:lnSpc>
              <a:spcBef>
                <a:spcPts val="0"/>
              </a:spcBef>
              <a:spcAft>
                <a:spcPts val="0"/>
              </a:spcAft>
              <a:buClr>
                <a:schemeClr val="dk1"/>
              </a:buClr>
              <a:buSzPts val="1300"/>
              <a:buAutoNum type="arabicPeriod"/>
            </a:pPr>
            <a:r>
              <a:rPr lang="it-IT" sz="1300" dirty="0">
                <a:solidFill>
                  <a:schemeClr val="dk1"/>
                </a:solidFill>
              </a:rPr>
              <a:t>NALOXONE</a:t>
            </a:r>
            <a:endParaRPr dirty="0"/>
          </a:p>
          <a:p>
            <a:pPr marL="457200" lvl="0" indent="-311150" algn="just" rtl="0">
              <a:lnSpc>
                <a:spcPct val="115000"/>
              </a:lnSpc>
              <a:spcBef>
                <a:spcPts val="0"/>
              </a:spcBef>
              <a:spcAft>
                <a:spcPts val="0"/>
              </a:spcAft>
              <a:buClr>
                <a:schemeClr val="dk1"/>
              </a:buClr>
              <a:buSzPts val="1300"/>
              <a:buAutoNum type="arabicPeriod"/>
            </a:pPr>
            <a:r>
              <a:rPr lang="it-IT" sz="1300" dirty="0">
                <a:solidFill>
                  <a:schemeClr val="dk1"/>
                </a:solidFill>
              </a:rPr>
              <a:t>KETAMINA </a:t>
            </a:r>
            <a:endParaRPr dirty="0"/>
          </a:p>
          <a:p>
            <a:pPr marL="0" lvl="0" indent="0" algn="just" rtl="0">
              <a:lnSpc>
                <a:spcPct val="115000"/>
              </a:lnSpc>
              <a:spcBef>
                <a:spcPts val="1600"/>
              </a:spcBef>
              <a:spcAft>
                <a:spcPts val="0"/>
              </a:spcAft>
              <a:buSzPts val="1400"/>
              <a:buNone/>
            </a:pPr>
            <a:r>
              <a:rPr lang="it-IT" sz="1300" dirty="0">
                <a:solidFill>
                  <a:schemeClr val="dk1"/>
                </a:solidFill>
              </a:rPr>
              <a:t>Questi farmaci mostrano un’affinità con il </a:t>
            </a:r>
            <a:r>
              <a:rPr lang="it-IT" sz="1300" dirty="0" err="1">
                <a:solidFill>
                  <a:schemeClr val="dk1"/>
                </a:solidFill>
              </a:rPr>
              <a:t>sugammadex</a:t>
            </a:r>
            <a:r>
              <a:rPr lang="it-IT" sz="1300" dirty="0">
                <a:solidFill>
                  <a:schemeClr val="dk1"/>
                </a:solidFill>
              </a:rPr>
              <a:t> 400/700 volte inferiore rispetto al </a:t>
            </a:r>
            <a:r>
              <a:rPr lang="it-IT" sz="1300" dirty="0" err="1">
                <a:solidFill>
                  <a:schemeClr val="dk1"/>
                </a:solidFill>
              </a:rPr>
              <a:t>rocuronio</a:t>
            </a:r>
            <a:r>
              <a:rPr lang="it-IT" sz="1300" dirty="0">
                <a:solidFill>
                  <a:schemeClr val="dk1"/>
                </a:solidFill>
              </a:rPr>
              <a:t>.</a:t>
            </a:r>
            <a:endParaRPr sz="1300" dirty="0">
              <a:solidFill>
                <a:schemeClr val="dk1"/>
              </a:solidFill>
            </a:endParaRPr>
          </a:p>
          <a:p>
            <a:pPr marL="0" lvl="0" indent="0" algn="just" rtl="0">
              <a:spcBef>
                <a:spcPts val="0"/>
              </a:spcBef>
              <a:spcAft>
                <a:spcPts val="0"/>
              </a:spcAft>
              <a:buSzPts val="1400"/>
              <a:buNone/>
            </a:pPr>
            <a:endParaRPr sz="1300" dirty="0">
              <a:solidFill>
                <a:schemeClr val="dk1"/>
              </a:solidFill>
            </a:endParaRPr>
          </a:p>
          <a:p>
            <a:pPr marL="0" lvl="0" indent="0" algn="just" rtl="0">
              <a:spcBef>
                <a:spcPts val="0"/>
              </a:spcBef>
              <a:spcAft>
                <a:spcPts val="0"/>
              </a:spcAft>
              <a:buSzPts val="1400"/>
              <a:buNone/>
            </a:pPr>
            <a:r>
              <a:rPr lang="it-IT" sz="1300" dirty="0">
                <a:solidFill>
                  <a:schemeClr val="dk1"/>
                </a:solidFill>
              </a:rPr>
              <a:t>Né </a:t>
            </a:r>
            <a:r>
              <a:rPr lang="it-IT" sz="1300" dirty="0" err="1">
                <a:solidFill>
                  <a:schemeClr val="dk1"/>
                </a:solidFill>
              </a:rPr>
              <a:t>Sugammadex</a:t>
            </a:r>
            <a:r>
              <a:rPr lang="it-IT" sz="1300" dirty="0">
                <a:solidFill>
                  <a:schemeClr val="dk1"/>
                </a:solidFill>
              </a:rPr>
              <a:t> né il composto </a:t>
            </a:r>
            <a:r>
              <a:rPr lang="it-IT" sz="1300" dirty="0" err="1">
                <a:solidFill>
                  <a:schemeClr val="dk1"/>
                </a:solidFill>
              </a:rPr>
              <a:t>Sugammadex-curaro</a:t>
            </a:r>
            <a:r>
              <a:rPr lang="it-IT" sz="1300" dirty="0">
                <a:solidFill>
                  <a:schemeClr val="dk1"/>
                </a:solidFill>
              </a:rPr>
              <a:t> sono in grado di legarsi alle proteine plasmatiche o agli eritrociti; non essendovi alcuna interazione con i recettori colinergici, il suo utilizzo non può essere di conseguenza associato a manifestazioni colinergiche di alcun tipo.</a:t>
            </a:r>
            <a:endParaRPr sz="1300" dirty="0">
              <a:solidFill>
                <a:schemeClr val="dk1"/>
              </a:solidFill>
            </a:endParaRPr>
          </a:p>
          <a:p>
            <a:pPr marL="0" lvl="0" indent="0" algn="just" rtl="0">
              <a:lnSpc>
                <a:spcPct val="115000"/>
              </a:lnSpc>
              <a:spcBef>
                <a:spcPts val="1600"/>
              </a:spcBef>
              <a:spcAft>
                <a:spcPts val="0"/>
              </a:spcAft>
              <a:buSzPts val="1400"/>
              <a:buNone/>
            </a:pPr>
            <a:endParaRPr sz="1300" dirty="0">
              <a:solidFill>
                <a:schemeClr val="dk1"/>
              </a:solidFill>
            </a:endParaRPr>
          </a:p>
          <a:p>
            <a:pPr marL="0" lvl="0" indent="0" algn="just" rtl="0">
              <a:lnSpc>
                <a:spcPct val="115000"/>
              </a:lnSpc>
              <a:spcBef>
                <a:spcPts val="1600"/>
              </a:spcBef>
              <a:spcAft>
                <a:spcPts val="1600"/>
              </a:spcAft>
              <a:buSzPts val="1400"/>
              <a:buNone/>
            </a:pPr>
            <a:endParaRPr sz="1200" dirty="0"/>
          </a:p>
        </p:txBody>
      </p:sp>
      <p:grpSp>
        <p:nvGrpSpPr>
          <p:cNvPr id="86" name="Google Shape;86;p4"/>
          <p:cNvGrpSpPr/>
          <p:nvPr/>
        </p:nvGrpSpPr>
        <p:grpSpPr>
          <a:xfrm>
            <a:off x="158879" y="4444925"/>
            <a:ext cx="580500" cy="572700"/>
            <a:chOff x="127" y="94"/>
            <a:chExt cx="1500" cy="1500"/>
          </a:xfrm>
        </p:grpSpPr>
        <p:sp>
          <p:nvSpPr>
            <p:cNvPr id="87" name="Google Shape;87;p4"/>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8" name="Google Shape;88;p4"/>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9" name="Segnale acust. registr.">
            <a:hlinkClick r:id="" action="ppaction://media"/>
          </p:cNvPr>
          <p:cNvPicPr>
            <a:picLocks noRot="1" noChangeAspect="1"/>
          </p:cNvPicPr>
          <p:nvPr>
            <a:wavAudioFile r:embed="rId1" name="Segnale acust. registr."/>
          </p:nvPr>
        </p:nvPicPr>
        <p:blipFill>
          <a:blip r:embed="rId5"/>
          <a:stretch>
            <a:fillRect/>
          </a:stretch>
        </p:blipFill>
        <p:spPr>
          <a:xfrm>
            <a:off x="8194430" y="4386481"/>
            <a:ext cx="572868" cy="5728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62403"/>
    </mc:Choice>
    <mc:Fallback>
      <p:transition spd="slow" advTm="6240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8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body" idx="4294967295"/>
          </p:nvPr>
        </p:nvSpPr>
        <p:spPr>
          <a:xfrm>
            <a:off x="425550" y="942763"/>
            <a:ext cx="82929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SzPts val="1800"/>
              <a:buNone/>
            </a:pPr>
            <a:r>
              <a:rPr lang="it-IT" sz="1300" dirty="0">
                <a:solidFill>
                  <a:schemeClr val="dk1"/>
                </a:solidFill>
              </a:rPr>
              <a:t>Somministrato in bolo endovenoso nell’intervallo di dose 1-16 mg/kg di peso corporeo, il </a:t>
            </a:r>
            <a:r>
              <a:rPr lang="it-IT" sz="1300" dirty="0" err="1">
                <a:solidFill>
                  <a:schemeClr val="dk1"/>
                </a:solidFill>
              </a:rPr>
              <a:t>Sugammadex</a:t>
            </a:r>
            <a:r>
              <a:rPr lang="it-IT" sz="1300" dirty="0">
                <a:solidFill>
                  <a:schemeClr val="dk1"/>
                </a:solidFill>
              </a:rPr>
              <a:t> presenta una cinetica lineare, non viene metabolizzato e viene escreto praticamente immodificato in forma libera o come complesso </a:t>
            </a:r>
            <a:r>
              <a:rPr lang="it-IT" sz="1300" dirty="0" err="1">
                <a:solidFill>
                  <a:schemeClr val="dk1"/>
                </a:solidFill>
              </a:rPr>
              <a:t>Sugammadex</a:t>
            </a:r>
            <a:r>
              <a:rPr lang="it-IT" sz="1300" dirty="0">
                <a:solidFill>
                  <a:schemeClr val="dk1"/>
                </a:solidFill>
              </a:rPr>
              <a:t>-curaro. Il farmaco è escreto prevalentemente per via renale. Più del 90% della dose viene escreta nell’arco di 24 ore. L’escrezione mediante le feci o l’aria espirata è risultata inferiore allo 0,02%. Nei pazienti pediatrici con funzionalità renale normale, l’emivita di eliminazione (t1/2) del </a:t>
            </a:r>
            <a:r>
              <a:rPr lang="it-IT" sz="1300" dirty="0" err="1">
                <a:solidFill>
                  <a:schemeClr val="dk1"/>
                </a:solidFill>
              </a:rPr>
              <a:t>Sugammadex</a:t>
            </a:r>
            <a:r>
              <a:rPr lang="it-IT" sz="1300" dirty="0">
                <a:solidFill>
                  <a:schemeClr val="dk1"/>
                </a:solidFill>
              </a:rPr>
              <a:t> è di circa 2 ore. Con la riduzione della funzionalità renale, la clearance del farmaco diminuisce progressivamente mentre la sua emivita tende a prolungarsi: l’utilizzo di </a:t>
            </a:r>
            <a:r>
              <a:rPr lang="it-IT" sz="1300" dirty="0" err="1">
                <a:solidFill>
                  <a:schemeClr val="dk1"/>
                </a:solidFill>
              </a:rPr>
              <a:t>Sugammadex</a:t>
            </a:r>
            <a:r>
              <a:rPr lang="it-IT" sz="1300" dirty="0">
                <a:solidFill>
                  <a:schemeClr val="dk1"/>
                </a:solidFill>
              </a:rPr>
              <a:t> in pazienti con compromissione renale severa (inclusi i pazienti che necessitano di dialisi) non è pertanto raccomandato. In presenza di una compromissione renale da lieve a moderata, le raccomandazioni posologiche sono le stesse che si applicano nei pazienti con una normale funzionalità renale. Il </a:t>
            </a:r>
            <a:r>
              <a:rPr lang="it-IT" sz="1300" dirty="0" err="1">
                <a:solidFill>
                  <a:schemeClr val="dk1"/>
                </a:solidFill>
              </a:rPr>
              <a:t>Sugammadex</a:t>
            </a:r>
            <a:r>
              <a:rPr lang="it-IT" sz="1300" dirty="0">
                <a:solidFill>
                  <a:schemeClr val="dk1"/>
                </a:solidFill>
              </a:rPr>
              <a:t> (2-4 mg/kg), </a:t>
            </a:r>
            <a:r>
              <a:rPr lang="it-IT" sz="1300" dirty="0" err="1">
                <a:solidFill>
                  <a:schemeClr val="dk1"/>
                </a:solidFill>
              </a:rPr>
              <a:t>chelando</a:t>
            </a:r>
            <a:r>
              <a:rPr lang="it-IT" sz="1300" dirty="0">
                <a:solidFill>
                  <a:schemeClr val="dk1"/>
                </a:solidFill>
              </a:rPr>
              <a:t> il </a:t>
            </a:r>
            <a:r>
              <a:rPr lang="it-IT" sz="1300" dirty="0" err="1">
                <a:solidFill>
                  <a:schemeClr val="dk1"/>
                </a:solidFill>
              </a:rPr>
              <a:t>rocuronio</a:t>
            </a:r>
            <a:r>
              <a:rPr lang="it-IT" sz="1300" dirty="0">
                <a:solidFill>
                  <a:schemeClr val="dk1"/>
                </a:solidFill>
              </a:rPr>
              <a:t>, ne aumenta l’escrezione urinaria di 2-3 volte nelle prime 24 ore (nelle prime 16 ore sembra essere dose dipendente) e ne riduce l’emivita del 30% circa. </a:t>
            </a:r>
            <a:endParaRPr sz="1600" dirty="0"/>
          </a:p>
        </p:txBody>
      </p:sp>
      <p:sp>
        <p:nvSpPr>
          <p:cNvPr id="94" name="Google Shape;94;p5"/>
          <p:cNvSpPr txBox="1">
            <a:spLocks noGrp="1"/>
          </p:cNvSpPr>
          <p:nvPr>
            <p:ph type="title" idx="4294967295"/>
          </p:nvPr>
        </p:nvSpPr>
        <p:spPr>
          <a:xfrm>
            <a:off x="408150" y="284300"/>
            <a:ext cx="4081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IT"/>
              <a:t>Farmacocinetica</a:t>
            </a:r>
            <a:endParaRPr/>
          </a:p>
        </p:txBody>
      </p:sp>
      <p:grpSp>
        <p:nvGrpSpPr>
          <p:cNvPr id="95" name="Google Shape;95;p5"/>
          <p:cNvGrpSpPr/>
          <p:nvPr/>
        </p:nvGrpSpPr>
        <p:grpSpPr>
          <a:xfrm>
            <a:off x="158879" y="4444925"/>
            <a:ext cx="580500" cy="572700"/>
            <a:chOff x="127" y="94"/>
            <a:chExt cx="1500" cy="1500"/>
          </a:xfrm>
        </p:grpSpPr>
        <p:sp>
          <p:nvSpPr>
            <p:cNvPr id="96" name="Google Shape;96;p5"/>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7" name="Google Shape;97;p5"/>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7786468" y="4245806"/>
            <a:ext cx="495495" cy="4954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13501"/>
    </mc:Choice>
    <mc:Fallback>
      <p:transition spd="slow" advTm="11350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4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6"/>
          <p:cNvPicPr preferRelativeResize="0"/>
          <p:nvPr/>
        </p:nvPicPr>
        <p:blipFill rotWithShape="1">
          <a:blip r:embed="rId4">
            <a:alphaModFix/>
          </a:blip>
          <a:srcRect/>
          <a:stretch/>
        </p:blipFill>
        <p:spPr>
          <a:xfrm>
            <a:off x="1880612" y="932000"/>
            <a:ext cx="5382776" cy="3981925"/>
          </a:xfrm>
          <a:prstGeom prst="rect">
            <a:avLst/>
          </a:prstGeom>
          <a:noFill/>
          <a:ln>
            <a:noFill/>
          </a:ln>
        </p:spPr>
      </p:pic>
      <p:sp>
        <p:nvSpPr>
          <p:cNvPr id="103" name="Google Shape;103;p6"/>
          <p:cNvSpPr txBox="1">
            <a:spLocks noGrp="1"/>
          </p:cNvSpPr>
          <p:nvPr>
            <p:ph type="title" idx="4294967295"/>
          </p:nvPr>
        </p:nvSpPr>
        <p:spPr>
          <a:xfrm>
            <a:off x="408150" y="284300"/>
            <a:ext cx="80571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it-IT" sz="1900"/>
              <a:t>Parametri farmacocinetici del Sugammadex stratificati per età e funzionalità renale</a:t>
            </a:r>
            <a:endParaRPr sz="1900"/>
          </a:p>
        </p:txBody>
      </p:sp>
      <p:grpSp>
        <p:nvGrpSpPr>
          <p:cNvPr id="104" name="Google Shape;104;p6"/>
          <p:cNvGrpSpPr/>
          <p:nvPr/>
        </p:nvGrpSpPr>
        <p:grpSpPr>
          <a:xfrm>
            <a:off x="158879" y="4444925"/>
            <a:ext cx="580500" cy="572700"/>
            <a:chOff x="127" y="94"/>
            <a:chExt cx="1500" cy="1500"/>
          </a:xfrm>
        </p:grpSpPr>
        <p:sp>
          <p:nvSpPr>
            <p:cNvPr id="105" name="Google Shape;105;p6"/>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6" name="Google Shape;106;p6"/>
            <p:cNvPicPr preferRelativeResize="0"/>
            <p:nvPr/>
          </p:nvPicPr>
          <p:blipFill rotWithShape="1">
            <a:blip r:embed="rId5">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9" name="Segnale acust. registr.">
            <a:hlinkClick r:id="" action="ppaction://media"/>
          </p:cNvPr>
          <p:cNvPicPr>
            <a:picLocks noRot="1" noChangeAspect="1"/>
          </p:cNvPicPr>
          <p:nvPr>
            <a:wavAudioFile r:embed="rId1" name="Segnale acust. registr."/>
          </p:nvPr>
        </p:nvPicPr>
        <p:blipFill>
          <a:blip r:embed="rId6"/>
          <a:stretch>
            <a:fillRect/>
          </a:stretch>
        </p:blipFill>
        <p:spPr>
          <a:xfrm>
            <a:off x="8365881" y="4318781"/>
            <a:ext cx="528027" cy="5280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6852"/>
    </mc:Choice>
    <mc:Fallback>
      <p:transition spd="slow" advTm="4685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7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idx="4294967295"/>
          </p:nvPr>
        </p:nvSpPr>
        <p:spPr>
          <a:xfrm>
            <a:off x="425550" y="177125"/>
            <a:ext cx="4081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it-IT"/>
              <a:t>PROFILO DI SICUREZZA</a:t>
            </a:r>
            <a:endParaRPr/>
          </a:p>
        </p:txBody>
      </p:sp>
      <p:sp>
        <p:nvSpPr>
          <p:cNvPr id="112" name="Google Shape;112;p7"/>
          <p:cNvSpPr txBox="1">
            <a:spLocks noGrp="1"/>
          </p:cNvSpPr>
          <p:nvPr>
            <p:ph type="body" idx="4294967295"/>
          </p:nvPr>
        </p:nvSpPr>
        <p:spPr>
          <a:xfrm>
            <a:off x="425550" y="857000"/>
            <a:ext cx="8292900" cy="3920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it-IT" sz="1200">
                <a:solidFill>
                  <a:schemeClr val="dk1"/>
                </a:solidFill>
              </a:rPr>
              <a:t>Nei pazienti pediatrici (età 2-17 anni), il profilo di sicurezza di Sugammadex (fino a 4 mg/kg) è stato simile al profilo osservato negli adulti.</a:t>
            </a:r>
            <a:endParaRPr/>
          </a:p>
          <a:p>
            <a:pPr marL="0" lvl="0" indent="0" algn="just" rtl="0">
              <a:lnSpc>
                <a:spcPct val="115000"/>
              </a:lnSpc>
              <a:spcBef>
                <a:spcPts val="0"/>
              </a:spcBef>
              <a:spcAft>
                <a:spcPts val="0"/>
              </a:spcAft>
              <a:buSzPts val="1800"/>
              <a:buNone/>
            </a:pPr>
            <a:r>
              <a:rPr lang="it-IT" sz="1200">
                <a:solidFill>
                  <a:schemeClr val="dk1"/>
                </a:solidFill>
              </a:rPr>
              <a:t>• Il Sugammadex non altera la funzione epato/renale, non mostra genotossicità o tossicità nei confronti della riproduzione.</a:t>
            </a:r>
            <a:endParaRPr/>
          </a:p>
          <a:p>
            <a:pPr marL="0" lvl="0" indent="0" algn="just" rtl="0">
              <a:lnSpc>
                <a:spcPct val="115000"/>
              </a:lnSpc>
              <a:spcBef>
                <a:spcPts val="0"/>
              </a:spcBef>
              <a:spcAft>
                <a:spcPts val="0"/>
              </a:spcAft>
              <a:buSzPts val="1800"/>
              <a:buNone/>
            </a:pPr>
            <a:r>
              <a:rPr lang="it-IT" sz="1200">
                <a:solidFill>
                  <a:schemeClr val="dk1"/>
                </a:solidFill>
              </a:rPr>
              <a:t>• A dosaggi di 2-4 mg/kg, non provoca prolungamento dell’intervallo QT né nella sua forma libera né nella sua forma complessata con rocuronio o vecuronio. </a:t>
            </a:r>
            <a:endParaRPr/>
          </a:p>
          <a:p>
            <a:pPr marL="0" lvl="0" indent="0" algn="just" rtl="0">
              <a:lnSpc>
                <a:spcPct val="115000"/>
              </a:lnSpc>
              <a:spcBef>
                <a:spcPts val="0"/>
              </a:spcBef>
              <a:spcAft>
                <a:spcPts val="0"/>
              </a:spcAft>
              <a:buSzPts val="1800"/>
              <a:buNone/>
            </a:pPr>
            <a:r>
              <a:rPr lang="it-IT" sz="1200">
                <a:solidFill>
                  <a:schemeClr val="dk1"/>
                </a:solidFill>
              </a:rPr>
              <a:t>• Sugammadex è ben tollerato in pazienti con cardiopatia (ischemica, cronica, aritmica).</a:t>
            </a:r>
            <a:endParaRPr/>
          </a:p>
          <a:p>
            <a:pPr marL="0" lvl="0" indent="0" algn="just" rtl="0">
              <a:lnSpc>
                <a:spcPct val="115000"/>
              </a:lnSpc>
              <a:spcBef>
                <a:spcPts val="0"/>
              </a:spcBef>
              <a:spcAft>
                <a:spcPts val="0"/>
              </a:spcAft>
              <a:buSzPts val="1800"/>
              <a:buNone/>
            </a:pPr>
            <a:r>
              <a:rPr lang="it-IT" sz="1200">
                <a:solidFill>
                  <a:schemeClr val="dk1"/>
                </a:solidFill>
              </a:rPr>
              <a:t>• Sugammadex è ben tollerato in pazienti con pneumopatie (BPCO ed asma). </a:t>
            </a:r>
            <a:endParaRPr/>
          </a:p>
          <a:p>
            <a:pPr marL="0" lvl="0" indent="0" algn="just" rtl="0">
              <a:lnSpc>
                <a:spcPct val="115000"/>
              </a:lnSpc>
              <a:spcBef>
                <a:spcPts val="0"/>
              </a:spcBef>
              <a:spcAft>
                <a:spcPts val="0"/>
              </a:spcAft>
              <a:buSzPts val="1800"/>
              <a:buNone/>
            </a:pPr>
            <a:r>
              <a:rPr lang="it-IT" sz="1200">
                <a:solidFill>
                  <a:schemeClr val="dk1"/>
                </a:solidFill>
              </a:rPr>
              <a:t>• A dosi di 4 mg/kg e 16 mg/kg Sugammadex ha provocato prolungamento del tempo di tromboplastina parziale attivata [aPTT], rispettivamente del 17 e 22%, e del rapporto internazionale normalizzato del tempo di protrombina [PT(INR)], rispettivamente dell’11 e del 22%. Queste alterazioni hanno avuto una durata media inferiore ai 30 minuti. Un aumento del rischio di sanguinamento non può essere escluso in caso di utilizzo di sugammadex su pazienti con carenze ereditarie di fattori della coagulazione vitamina K dipendenti, con preesistenti coagulopatie (anche da grave insufficienza epatica) o che utilizzino anticoagulanti ed assumano una dose di Sugammadex pari a 16 mg/kg. La somministrazione di Sugammadex in queste tipologie di paziente richiede il controllo dell’emostasi e dei parametri di coagulazione</a:t>
            </a:r>
            <a:endParaRPr/>
          </a:p>
          <a:p>
            <a:pPr marL="0" lvl="0" indent="0" algn="just" rtl="0">
              <a:lnSpc>
                <a:spcPct val="115000"/>
              </a:lnSpc>
              <a:spcBef>
                <a:spcPts val="0"/>
              </a:spcBef>
              <a:spcAft>
                <a:spcPts val="0"/>
              </a:spcAft>
              <a:buSzPts val="1800"/>
              <a:buNone/>
            </a:pPr>
            <a:r>
              <a:rPr lang="it-IT" sz="1200">
                <a:solidFill>
                  <a:schemeClr val="dk1"/>
                </a:solidFill>
              </a:rPr>
              <a:t>• Sugammadex si è mostrato in grado di antagonizzare il blocco muscolare, ristabilendo lo stato preoperatorio, anche in pazienti affetti da distrofia di Duchenne, miastenia gravis, sclerosi laterale amiotrofica, distrofia miotonica di Steinert, dermatomiosite ed atrofia spinale.</a:t>
            </a:r>
            <a:endParaRPr sz="1200">
              <a:solidFill>
                <a:schemeClr val="dk1"/>
              </a:solidFill>
            </a:endParaRPr>
          </a:p>
          <a:p>
            <a:pPr marL="0" lvl="0" indent="0" algn="just" rtl="0">
              <a:lnSpc>
                <a:spcPct val="115000"/>
              </a:lnSpc>
              <a:spcBef>
                <a:spcPts val="1600"/>
              </a:spcBef>
              <a:spcAft>
                <a:spcPts val="1600"/>
              </a:spcAft>
              <a:buSzPts val="1800"/>
              <a:buNone/>
            </a:pPr>
            <a:endParaRPr sz="1200">
              <a:solidFill>
                <a:schemeClr val="dk1"/>
              </a:solidFill>
            </a:endParaRPr>
          </a:p>
        </p:txBody>
      </p:sp>
      <p:grpSp>
        <p:nvGrpSpPr>
          <p:cNvPr id="113" name="Google Shape;113;p7"/>
          <p:cNvGrpSpPr/>
          <p:nvPr/>
        </p:nvGrpSpPr>
        <p:grpSpPr>
          <a:xfrm>
            <a:off x="148150" y="4487800"/>
            <a:ext cx="559075" cy="572700"/>
            <a:chOff x="127" y="94"/>
            <a:chExt cx="1500" cy="1500"/>
          </a:xfrm>
        </p:grpSpPr>
        <p:sp>
          <p:nvSpPr>
            <p:cNvPr id="114" name="Google Shape;114;p7"/>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5" name="Google Shape;115;p7"/>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8215532" y="4386483"/>
            <a:ext cx="636172" cy="63617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40792"/>
    </mc:Choice>
    <mc:Fallback>
      <p:transition spd="slow" advTm="14079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40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265500" y="1733850"/>
            <a:ext cx="4045200" cy="167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it-IT"/>
              <a:t>Reazioni allergiche</a:t>
            </a:r>
            <a:endParaRPr/>
          </a:p>
        </p:txBody>
      </p:sp>
      <p:sp>
        <p:nvSpPr>
          <p:cNvPr id="121" name="Google Shape;121;p9"/>
          <p:cNvSpPr txBox="1">
            <a:spLocks noGrp="1"/>
          </p:cNvSpPr>
          <p:nvPr>
            <p:ph type="body" idx="2"/>
          </p:nvPr>
        </p:nvSpPr>
        <p:spPr>
          <a:xfrm>
            <a:off x="4850600" y="310750"/>
            <a:ext cx="4107600" cy="43956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1800"/>
              <a:buNone/>
            </a:pPr>
            <a:r>
              <a:rPr lang="it-IT" sz="1200"/>
              <a:t>Possibili reazioni da ipersensibilità, inclusa l’anafilassi: incidenza stimata attorno allo 0.3-1%. </a:t>
            </a:r>
            <a:endParaRPr/>
          </a:p>
          <a:p>
            <a:pPr marL="0" lvl="0" indent="0" algn="just" rtl="0">
              <a:lnSpc>
                <a:spcPct val="100000"/>
              </a:lnSpc>
              <a:spcBef>
                <a:spcPts val="1600"/>
              </a:spcBef>
              <a:spcAft>
                <a:spcPts val="0"/>
              </a:spcAft>
              <a:buSzPts val="1800"/>
              <a:buNone/>
            </a:pPr>
            <a:r>
              <a:rPr lang="it-IT" sz="1200"/>
              <a:t>Eritema e prurito: incidenza rispettivamente dell’1% e 2%. Le reazioni allergiche si sono verificate anche in pazienti che non hanno avuto precedenti esposizioni a Sugammadex. </a:t>
            </a:r>
            <a:endParaRPr/>
          </a:p>
          <a:p>
            <a:pPr marL="0" lvl="0" indent="0" algn="just" rtl="0">
              <a:lnSpc>
                <a:spcPct val="100000"/>
              </a:lnSpc>
              <a:spcBef>
                <a:spcPts val="1600"/>
              </a:spcBef>
              <a:spcAft>
                <a:spcPts val="0"/>
              </a:spcAft>
              <a:buSzPts val="1800"/>
              <a:buNone/>
            </a:pPr>
            <a:r>
              <a:rPr lang="it-IT" sz="1200"/>
              <a:t>Sintomi associati a reazioni allergiche possono includere:</a:t>
            </a:r>
            <a:endParaRPr sz="1200"/>
          </a:p>
          <a:p>
            <a:pPr marL="457200" lvl="0" indent="-304800" algn="just" rtl="0">
              <a:lnSpc>
                <a:spcPct val="115000"/>
              </a:lnSpc>
              <a:spcBef>
                <a:spcPts val="0"/>
              </a:spcBef>
              <a:spcAft>
                <a:spcPts val="0"/>
              </a:spcAft>
              <a:buSzPts val="1200"/>
              <a:buChar char="●"/>
            </a:pPr>
            <a:r>
              <a:rPr lang="it-IT" sz="1200"/>
              <a:t>Vampate </a:t>
            </a:r>
            <a:endParaRPr/>
          </a:p>
          <a:p>
            <a:pPr marL="457200" lvl="0" indent="-304800" algn="just" rtl="0">
              <a:lnSpc>
                <a:spcPct val="115000"/>
              </a:lnSpc>
              <a:spcBef>
                <a:spcPts val="0"/>
              </a:spcBef>
              <a:spcAft>
                <a:spcPts val="0"/>
              </a:spcAft>
              <a:buSzPts val="1200"/>
              <a:buChar char="●"/>
            </a:pPr>
            <a:r>
              <a:rPr lang="it-IT" sz="1200"/>
              <a:t>Orticaria</a:t>
            </a:r>
            <a:endParaRPr/>
          </a:p>
          <a:p>
            <a:pPr marL="457200" lvl="0" indent="-304800" algn="just" rtl="0">
              <a:lnSpc>
                <a:spcPct val="115000"/>
              </a:lnSpc>
              <a:spcBef>
                <a:spcPts val="0"/>
              </a:spcBef>
              <a:spcAft>
                <a:spcPts val="0"/>
              </a:spcAft>
              <a:buSzPts val="1200"/>
              <a:buChar char="●"/>
            </a:pPr>
            <a:r>
              <a:rPr lang="it-IT" sz="1200"/>
              <a:t>Eruzione cutanea eritematosa</a:t>
            </a:r>
            <a:endParaRPr/>
          </a:p>
          <a:p>
            <a:pPr marL="457200" lvl="0" indent="-304800" algn="just" rtl="0">
              <a:lnSpc>
                <a:spcPct val="115000"/>
              </a:lnSpc>
              <a:spcBef>
                <a:spcPts val="0"/>
              </a:spcBef>
              <a:spcAft>
                <a:spcPts val="0"/>
              </a:spcAft>
              <a:buSzPts val="1200"/>
              <a:buChar char="●"/>
            </a:pPr>
            <a:r>
              <a:rPr lang="it-IT" sz="1200"/>
              <a:t>Ipotensione (severa)</a:t>
            </a:r>
            <a:endParaRPr/>
          </a:p>
          <a:p>
            <a:pPr marL="457200" lvl="0" indent="-304800" algn="just" rtl="0">
              <a:lnSpc>
                <a:spcPct val="115000"/>
              </a:lnSpc>
              <a:spcBef>
                <a:spcPts val="0"/>
              </a:spcBef>
              <a:spcAft>
                <a:spcPts val="0"/>
              </a:spcAft>
              <a:buSzPts val="1200"/>
              <a:buChar char="●"/>
            </a:pPr>
            <a:r>
              <a:rPr lang="it-IT" sz="1200"/>
              <a:t>Tachicardia</a:t>
            </a:r>
            <a:endParaRPr/>
          </a:p>
          <a:p>
            <a:pPr marL="457200" lvl="0" indent="-304800" algn="just" rtl="0">
              <a:lnSpc>
                <a:spcPct val="115000"/>
              </a:lnSpc>
              <a:spcBef>
                <a:spcPts val="0"/>
              </a:spcBef>
              <a:spcAft>
                <a:spcPts val="0"/>
              </a:spcAft>
              <a:buSzPts val="1200"/>
              <a:buChar char="●"/>
            </a:pPr>
            <a:r>
              <a:rPr lang="it-IT" sz="1200"/>
              <a:t>Tumefazione della lingua</a:t>
            </a:r>
            <a:endParaRPr/>
          </a:p>
          <a:p>
            <a:pPr marL="457200" lvl="0" indent="-304800" algn="just" rtl="0">
              <a:lnSpc>
                <a:spcPct val="115000"/>
              </a:lnSpc>
              <a:spcBef>
                <a:spcPts val="0"/>
              </a:spcBef>
              <a:spcAft>
                <a:spcPts val="0"/>
              </a:spcAft>
              <a:buSzPts val="1200"/>
              <a:buChar char="●"/>
            </a:pPr>
            <a:r>
              <a:rPr lang="it-IT" sz="1200"/>
              <a:t>Tumefazione della faringe</a:t>
            </a:r>
            <a:endParaRPr/>
          </a:p>
          <a:p>
            <a:pPr marL="457200" lvl="0" indent="-304800" algn="just" rtl="0">
              <a:lnSpc>
                <a:spcPct val="115000"/>
              </a:lnSpc>
              <a:spcBef>
                <a:spcPts val="0"/>
              </a:spcBef>
              <a:spcAft>
                <a:spcPts val="0"/>
              </a:spcAft>
              <a:buSzPts val="1200"/>
              <a:buChar char="●"/>
            </a:pPr>
            <a:r>
              <a:rPr lang="it-IT" sz="1200"/>
              <a:t>Broncospasmo ed eventi polmonari ostruttivi. </a:t>
            </a:r>
            <a:endParaRPr/>
          </a:p>
          <a:p>
            <a:pPr marL="0" lvl="0" indent="0" algn="just" rtl="0">
              <a:lnSpc>
                <a:spcPct val="100000"/>
              </a:lnSpc>
              <a:spcBef>
                <a:spcPts val="1600"/>
              </a:spcBef>
              <a:spcAft>
                <a:spcPts val="1600"/>
              </a:spcAft>
              <a:buSzPts val="1800"/>
              <a:buNone/>
            </a:pPr>
            <a:r>
              <a:rPr lang="it-IT" sz="1200"/>
              <a:t>Le reazioni di ipersensibilità gravi possono essere fatali.</a:t>
            </a:r>
            <a:endParaRPr sz="1200"/>
          </a:p>
        </p:txBody>
      </p:sp>
      <p:grpSp>
        <p:nvGrpSpPr>
          <p:cNvPr id="122" name="Google Shape;122;p9"/>
          <p:cNvGrpSpPr/>
          <p:nvPr/>
        </p:nvGrpSpPr>
        <p:grpSpPr>
          <a:xfrm>
            <a:off x="158879" y="4444925"/>
            <a:ext cx="580500" cy="572700"/>
            <a:chOff x="127" y="94"/>
            <a:chExt cx="1500" cy="1500"/>
          </a:xfrm>
        </p:grpSpPr>
        <p:sp>
          <p:nvSpPr>
            <p:cNvPr id="123" name="Google Shape;123;p9"/>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4" name="Google Shape;124;p9"/>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8267407" y="4248443"/>
            <a:ext cx="724974" cy="7249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89466"/>
    </mc:Choice>
    <mc:Fallback>
      <p:transition spd="slow" advTm="8946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1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title"/>
          </p:nvPr>
        </p:nvSpPr>
        <p:spPr>
          <a:xfrm>
            <a:off x="265500" y="1733850"/>
            <a:ext cx="4045200" cy="167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it-IT"/>
              <a:t>Bradicardia</a:t>
            </a:r>
            <a:endParaRPr/>
          </a:p>
        </p:txBody>
      </p:sp>
      <p:sp>
        <p:nvSpPr>
          <p:cNvPr id="130" name="Google Shape;130;p10"/>
          <p:cNvSpPr txBox="1">
            <a:spLocks noGrp="1"/>
          </p:cNvSpPr>
          <p:nvPr>
            <p:ph type="body" idx="2"/>
          </p:nvPr>
        </p:nvSpPr>
        <p:spPr>
          <a:xfrm>
            <a:off x="4942350" y="770400"/>
            <a:ext cx="3837000" cy="36027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SzPts val="1800"/>
              <a:buNone/>
            </a:pPr>
            <a:endParaRPr sz="1400" b="1"/>
          </a:p>
          <a:p>
            <a:pPr marL="0" lvl="0" indent="0" algn="just" rtl="0">
              <a:lnSpc>
                <a:spcPct val="115000"/>
              </a:lnSpc>
              <a:spcBef>
                <a:spcPts val="1600"/>
              </a:spcBef>
              <a:spcAft>
                <a:spcPts val="0"/>
              </a:spcAft>
              <a:buSzPts val="1800"/>
              <a:buNone/>
            </a:pPr>
            <a:r>
              <a:rPr lang="it-IT" sz="1500"/>
              <a:t>Casi di bradicardia, con rari casi in cui la bradicardia può progredire fino all’arresto cardio-circolatorio. </a:t>
            </a:r>
            <a:endParaRPr sz="2100"/>
          </a:p>
          <a:p>
            <a:pPr marL="0" lvl="0" indent="0" algn="just" rtl="0">
              <a:lnSpc>
                <a:spcPct val="115000"/>
              </a:lnSpc>
              <a:spcBef>
                <a:spcPts val="1600"/>
              </a:spcBef>
              <a:spcAft>
                <a:spcPts val="0"/>
              </a:spcAft>
              <a:buSzPts val="1800"/>
              <a:buNone/>
            </a:pPr>
            <a:r>
              <a:rPr lang="it-IT" sz="1500"/>
              <a:t>Incidenza della bradicardia è stata stimata tra 1 e 5%. I pazienti devono essere attentamente monitorati per i cambiamenti emodinamici durante e dopo l’antagonismo del blocco neuromuscolare. Qualora si osservi una bradicardia clinicamente significativa si deve somministrare un trattamento con agenti anticolinergici (atropina).</a:t>
            </a:r>
            <a:endParaRPr sz="1500"/>
          </a:p>
          <a:p>
            <a:pPr marL="0" lvl="0" indent="0" algn="just" rtl="0">
              <a:lnSpc>
                <a:spcPct val="115000"/>
              </a:lnSpc>
              <a:spcBef>
                <a:spcPts val="1600"/>
              </a:spcBef>
              <a:spcAft>
                <a:spcPts val="1600"/>
              </a:spcAft>
              <a:buSzPts val="1800"/>
              <a:buNone/>
            </a:pPr>
            <a:endParaRPr sz="1200"/>
          </a:p>
        </p:txBody>
      </p:sp>
      <p:grpSp>
        <p:nvGrpSpPr>
          <p:cNvPr id="131" name="Google Shape;131;p10"/>
          <p:cNvGrpSpPr/>
          <p:nvPr/>
        </p:nvGrpSpPr>
        <p:grpSpPr>
          <a:xfrm>
            <a:off x="158879" y="4444925"/>
            <a:ext cx="580500" cy="572700"/>
            <a:chOff x="127" y="94"/>
            <a:chExt cx="1500" cy="1500"/>
          </a:xfrm>
        </p:grpSpPr>
        <p:sp>
          <p:nvSpPr>
            <p:cNvPr id="132" name="Google Shape;132;p10"/>
            <p:cNvSpPr/>
            <p:nvPr/>
          </p:nvSpPr>
          <p:spPr>
            <a:xfrm>
              <a:off x="127" y="94"/>
              <a:ext cx="15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3" name="Google Shape;133;p10"/>
            <p:cNvPicPr preferRelativeResize="0"/>
            <p:nvPr/>
          </p:nvPicPr>
          <p:blipFill rotWithShape="1">
            <a:blip r:embed="rId4">
              <a:alphaModFix/>
            </a:blip>
            <a:srcRect/>
            <a:stretch/>
          </p:blipFill>
          <p:spPr>
            <a:xfrm>
              <a:off x="127" y="94"/>
              <a:ext cx="1500" cy="1500"/>
            </a:xfrm>
            <a:prstGeom prst="ellipse">
              <a:avLst/>
            </a:prstGeom>
            <a:noFill/>
            <a:ln>
              <a:noFill/>
            </a:ln>
            <a:effectLst>
              <a:outerShdw blurRad="381000" dist="292100" dir="5400000" sx="-80000" sy="-18000" rotWithShape="0">
                <a:srgbClr val="000000">
                  <a:alpha val="21960"/>
                </a:srgbClr>
              </a:outerShdw>
            </a:effectLst>
          </p:spPr>
        </p:pic>
      </p:grpSp>
      <p:pic>
        <p:nvPicPr>
          <p:cNvPr id="8" name="Segnale acust. registr.">
            <a:hlinkClick r:id="" action="ppaction://media"/>
          </p:cNvPr>
          <p:cNvPicPr>
            <a:picLocks noRot="1" noChangeAspect="1"/>
          </p:cNvPicPr>
          <p:nvPr>
            <a:wavAudioFile r:embed="rId1" name="Segnale acust. registr."/>
          </p:nvPr>
        </p:nvPicPr>
        <p:blipFill>
          <a:blip r:embed="rId5"/>
          <a:stretch>
            <a:fillRect/>
          </a:stretch>
        </p:blipFill>
        <p:spPr>
          <a:xfrm>
            <a:off x="7976382" y="4161399"/>
            <a:ext cx="657274" cy="6572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4747"/>
    </mc:Choice>
    <mc:Fallback>
      <p:transition spd="slow" advTm="4474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4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1878</Words>
  <Application>Microsoft Office PowerPoint</Application>
  <PresentationFormat>Presentazione su schermo (16:9)</PresentationFormat>
  <Paragraphs>115</Paragraphs>
  <Slides>16</Slides>
  <Notes>16</Notes>
  <HiddenSlides>0</HiddenSlides>
  <MMClips>16</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Average</vt:lpstr>
      <vt:lpstr>Oswald</vt:lpstr>
      <vt:lpstr>Slate</vt:lpstr>
      <vt:lpstr>SUGAMMADEX: REVERSAL DEL BLOCCO NEUROMUSCOLARE NEL PAZIENTE PEDIATRICO</vt:lpstr>
      <vt:lpstr>Farmacologia del Sugammadex</vt:lpstr>
      <vt:lpstr>Meccanismo d’azione</vt:lpstr>
      <vt:lpstr>Diapositiva 4</vt:lpstr>
      <vt:lpstr>Farmacocinetica</vt:lpstr>
      <vt:lpstr>Parametri farmacocinetici del Sugammadex stratificati per età e funzionalità renale</vt:lpstr>
      <vt:lpstr>PROFILO DI SICUREZZA</vt:lpstr>
      <vt:lpstr>Reazioni allergiche</vt:lpstr>
      <vt:lpstr>Bradicardia</vt:lpstr>
      <vt:lpstr>Altro</vt:lpstr>
      <vt:lpstr>POSOLOGIA E MODALITA’ DI SOMMINISTRAZIONE NEL PAZIENTE PEDIATRICO </vt:lpstr>
      <vt:lpstr>CURARIZZAZIONE  RESIDUA</vt:lpstr>
      <vt:lpstr>NECESSITA’ DI RI-CURARIZZAZIONE DOPO ANTAGONISMO</vt:lpstr>
      <vt:lpstr>SOMMINISTRAZIONE DI SUGAMMADEX NELLA DONNA GRAVIDA</vt:lpstr>
      <vt:lpstr>CONCLUSIONI   L’impiego di Sugammadex nell’attuale pratica anestesiologica pediatrica  assicura un reversal dal blocco neuromuscolare da aminosteroidei:  RAPIDO  EFFICACE  SICURO  COMPLETO  PREVEDIBILE  permette di ridurre al minimo le complicanze nella gestione di vie aeree difficili prevedibili o inattese (“can’t intubate, can’t oxygenate”) nonché di minimizzare il rischio di curarizzazione residua al risveglio, con importante contenimento del rischio clinico perioperatorio del paziente pediatrico. </vt:lpstr>
      <vt:lpstr>Bibliografia: 1. Vincenti E. Rocuronium, vecuronium, sugammadex, una triade vincente in sala operatoria. ISBN 978-88-7556-614-2. Anno 2010. 2. Ruberto M. L. Storia del Sugammadex. https://italia-podcast.it/podcast/l-anestesista/lastoria- del-sugammadex. 3. Yang L. pH, Sugammadex drugs, 2009.69(7): 919-942. 4. Capozzoli G. Farmacologia del sugammadex. 2013. 5. Van Gestel L, Cammu G. Is the effect of sugammadex always rapid in onset? Acta Anaesthesiol Belg. 2013; 64(2): 41-7. 6. Daciano A, Gaona A. Sugammadex en Pediatria: Eficacia y Seguridad del Bloqueo Neuromuscular Profundo Inducido por Rocuronio, 2018. http://hdl.handle.net/10201/64339. 7. Sparr HJ, Booij LH, Fuchs-Buder T. Sugammadex. New pharmacological concept for antagonizing rocuronium and vecuronium. Anaesthesist. 2009 Jan; 58(1):66-80. 8. Suy K, Morias K, Cammu G, Pol H, van Duijnhoven WG, Heeringa M et al. Effective reversal of moderate rocuronium or vecuroniumVinduced neuromuscular block with sugammadex, a selective relaxant binding agent. Anaesthesiology 2007; 106: 283-8. 9. Della Rocca G, Di Marco P, Beretta L, et al. Do we need to use sugammadex at the end of a general anesthesia to reverse the action of neuromuscular blocking agents? Position paper on sugammadex use. Minerva Anesthesiol. 2013 Jun;79(6):661-6. 10. Della Rocca G, Pompei L, Pagan DE, Paganis C, et al. Reversal of rocuronium induced neuromuscular block with sugammadex or neostigmine: a large observational study. Acta Anaesthesiol Scand. 2013, Oct;57(9):1138-45. 11. Welliver M, Cheek D. An update on sugammadex sodium. AANA J. 2009. Jun; 77(3):)219-28. 12. Bridion - Sugammadex. Scheda tecnica - Riassunto delle caratteristiche del prodotto. 13. Robertson EN, Driessen JJ, Booij LH. Pharmacokinetics and pharmacodynamics of rocuronium in patients with and without renal failure. Eur J Anaesthesiol 2005; 22(1): 4-10. 14. Nishi M, Fujii S, Nitta S. A two-year-old patient who received readministration of rocuronium for re-operation 30 minutes after sugammadex reversal. Masui. 2011 Oct; 60(10): 1189-91. 15. Loupec T, Frasca D, Rousseau N et al. Appropriate dosing of sugammadex to reverse deep rocuronium--induced neuromuscular blockade in morbidly obese patients. Anaesthesia 2016; 71: 265--272. 16. De Kam PJ, Effect of sugammadex on QT/QTc interval prolongation whe combined whit QTc prolonging sevoflurane or propofol, Clin Drug investing (2013) 33:545-551. 17. Tokgozoglu LS, Ashizawa T, Pacifico A, et al: Cardiac involvement in a large kindred with myotonic dystrophy. Quantitativ eassessment and relation to size of CGT repeat expansion. JAMA. 274: 813- 819, 1995. 18. Dahl V, Pendeville PE, Hollmann MW, Heier T, Abels EA, Blobner M. Safety and efficacy of sugammadex for the reversal of rocuronium-induced neuromuscular blockade in cardiac patients undergoing non-cardiac surgery. Eur J Anaesthesiol 2009; 26(10): 874-884. 19. Meistelman C, Donati, F. Do we really need sugammadex as an antagonist of muscle relaxants in anesthesia. Curr. Opin. Anesthesiol. 2016, 29: 000-000. DOI: 10.1097.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SUGAMMADEX: REVERSAL DEL BLOCCO NEUROMUSCOLARE NEL PAZIENTE PEDIATRICO</dc:title>
  <dc:creator>Asus</dc:creator>
  <cp:lastModifiedBy>ASUS</cp:lastModifiedBy>
  <cp:revision>16</cp:revision>
  <dcterms:modified xsi:type="dcterms:W3CDTF">2023-12-18T10:29:54Z</dcterms:modified>
</cp:coreProperties>
</file>